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58" r:id="rId4"/>
    <p:sldId id="259" r:id="rId5"/>
    <p:sldId id="289" r:id="rId6"/>
    <p:sldId id="260" r:id="rId7"/>
    <p:sldId id="278" r:id="rId8"/>
    <p:sldId id="279" r:id="rId9"/>
    <p:sldId id="280" r:id="rId10"/>
    <p:sldId id="284" r:id="rId11"/>
    <p:sldId id="290" r:id="rId12"/>
    <p:sldId id="291" r:id="rId13"/>
    <p:sldId id="292" r:id="rId14"/>
    <p:sldId id="285" r:id="rId15"/>
    <p:sldId id="275" r:id="rId16"/>
    <p:sldId id="261" r:id="rId17"/>
    <p:sldId id="263" r:id="rId18"/>
    <p:sldId id="281" r:id="rId19"/>
    <p:sldId id="286" r:id="rId20"/>
    <p:sldId id="287" r:id="rId21"/>
    <p:sldId id="288" r:id="rId22"/>
    <p:sldId id="283" r:id="rId23"/>
    <p:sldId id="276" r:id="rId24"/>
    <p:sldId id="262" r:id="rId25"/>
    <p:sldId id="264" r:id="rId26"/>
    <p:sldId id="265" r:id="rId27"/>
    <p:sldId id="267" r:id="rId28"/>
    <p:sldId id="266" r:id="rId29"/>
    <p:sldId id="268" r:id="rId30"/>
    <p:sldId id="269" r:id="rId31"/>
    <p:sldId id="270" r:id="rId32"/>
    <p:sldId id="271" r:id="rId33"/>
    <p:sldId id="272" r:id="rId34"/>
    <p:sldId id="273" r:id="rId35"/>
    <p:sldId id="274" r:id="rId36"/>
    <p:sldId id="277" r:id="rId37"/>
    <p:sldId id="282"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鹏华" initials="刘" lastIdx="1" clrIdx="0">
    <p:extLst>
      <p:ext uri="{19B8F6BF-5375-455C-9EA6-DF929625EA0E}">
        <p15:presenceInfo xmlns:p15="http://schemas.microsoft.com/office/powerpoint/2012/main" userId="dfaab1a72f94dfe2" providerId="Windows Live"/>
      </p:ext>
    </p:extLst>
  </p:cmAuthor>
  <p:cmAuthor id="2" name="Liu Penghua" initials="LP" lastIdx="1" clrIdx="1">
    <p:extLst>
      <p:ext uri="{19B8F6BF-5375-455C-9EA6-DF929625EA0E}">
        <p15:presenceInfo xmlns:p15="http://schemas.microsoft.com/office/powerpoint/2012/main" userId="5cd7d5d0e76f98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924"/>
    <a:srgbClr val="98CC2C"/>
    <a:srgbClr val="7DA629"/>
    <a:srgbClr val="D6CB6C"/>
    <a:srgbClr val="B8AF5F"/>
    <a:srgbClr val="272822"/>
    <a:srgbClr val="65D7ED"/>
    <a:srgbClr val="034724"/>
    <a:srgbClr val="32291E"/>
    <a:srgbClr val="43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32" autoAdjust="0"/>
  </p:normalViewPr>
  <p:slideViewPr>
    <p:cSldViewPr snapToGrid="0">
      <p:cViewPr varScale="1">
        <p:scale>
          <a:sx n="104" d="100"/>
          <a:sy n="104" d="100"/>
        </p:scale>
        <p:origin x="1140"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oj\Haizhu\data\txt\&#31934;&#24230;&#23545;&#27604;&#32467;&#265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oj\Haizhu\data\txt\&#31934;&#24230;&#23545;&#27604;&#32467;&#26524;.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GI</c:v>
                </c:pt>
              </c:strCache>
            </c:strRef>
          </c:tx>
          <c:spPr>
            <a:pattFill prst="narVert">
              <a:fgClr>
                <a:schemeClr val="accent6"/>
              </a:fgClr>
              <a:bgClr>
                <a:schemeClr val="accent6">
                  <a:lumMod val="20000"/>
                  <a:lumOff val="80000"/>
                </a:schemeClr>
              </a:bgClr>
            </a:pattFill>
            <a:ln>
              <a:noFill/>
            </a:ln>
            <a:effectLst>
              <a:innerShdw blurRad="114300">
                <a:schemeClr val="accent6"/>
              </a:innerShdw>
            </a:effectLst>
          </c:spPr>
          <c:invertIfNegative val="0"/>
          <c:dLbls>
            <c:dLbl>
              <c:idx val="0"/>
              <c:layout>
                <c:manualLayout>
                  <c:x val="6.4308681672025202E-3"/>
                  <c:y val="2.52255947497949E-2"/>
                </c:manualLayout>
              </c:layout>
              <c:dLblPos val="in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657A-43A6-8146-E672628647F0}"/>
                </c:ext>
                <c:ext xmlns:c15="http://schemas.microsoft.com/office/drawing/2012/chart" uri="{CE6537A1-D6FC-4f65-9D91-7224C49458BB}">
                  <c15:layout>
                    <c:manualLayout>
                      <c:w val="0.28984841525034399"/>
                      <c:h val="0.101312551271534"/>
                    </c:manualLayout>
                  </c15:layout>
                </c:ext>
              </c:extLst>
            </c:dLbl>
            <c:dLbl>
              <c:idx val="1"/>
              <c:layout>
                <c:manualLayout>
                  <c:x val="1.24023886081764E-2"/>
                  <c:y val="2.2354388843314199E-2"/>
                </c:manualLayout>
              </c:layout>
              <c:dLblPos val="in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657A-43A6-8146-E672628647F0}"/>
                </c:ext>
                <c:ext xmlns:c15="http://schemas.microsoft.com/office/drawing/2012/chart" uri="{CE6537A1-D6FC-4f65-9D91-7224C49458BB}">
                  <c15:layout>
                    <c:manualLayout>
                      <c:w val="0.26688102893890697"/>
                      <c:h val="0.101312551271534"/>
                    </c:manualLayout>
                  </c15:layout>
                </c:ext>
              </c:extLst>
            </c:dLbl>
            <c:dLbl>
              <c:idx val="2"/>
              <c:layout>
                <c:manualLayout>
                  <c:x val="0"/>
                  <c:y val="2.2354388843314199E-2"/>
                </c:manualLayout>
              </c:layout>
              <c:dLblPos val="in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657A-43A6-8146-E672628647F0}"/>
                </c:ext>
                <c:ext xmlns:c15="http://schemas.microsoft.com/office/drawing/2012/chart" uri="{CE6537A1-D6FC-4f65-9D91-7224C49458BB}">
                  <c15:layout>
                    <c:manualLayout>
                      <c:w val="0.27790537436839702"/>
                      <c:h val="0.101312551271534"/>
                    </c:manualLayout>
                  </c15:layout>
                </c:ext>
              </c:extLst>
            </c:dLbl>
            <c:dLbl>
              <c:idx val="3"/>
              <c:layout>
                <c:manualLayout>
                  <c:x val="1.2861736334405099E-2"/>
                  <c:y val="2.52255947497949E-2"/>
                </c:manualLayout>
              </c:layout>
              <c:dLblPos val="in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657A-43A6-8146-E672628647F0}"/>
                </c:ext>
                <c:ext xmlns:c15="http://schemas.microsoft.com/office/drawing/2012/chart" uri="{CE6537A1-D6FC-4f65-9D91-7224C49458BB}">
                  <c15:layout>
                    <c:manualLayout>
                      <c:w val="0.26688102893890697"/>
                      <c:h val="0.101312551271534"/>
                    </c:manualLayout>
                  </c15:layout>
                </c:ext>
              </c:extLst>
            </c:dLbl>
            <c:dLbl>
              <c:idx val="4"/>
              <c:layout>
                <c:manualLayout>
                  <c:x val="2.6110895204780901E-17"/>
                  <c:y val="2.78917145200984E-2"/>
                </c:manualLayout>
              </c:layout>
              <c:dLblPos val="in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657A-43A6-8146-E672628647F0}"/>
                </c:ext>
                <c:ext xmlns:c15="http://schemas.microsoft.com/office/drawing/2012/chart" uri="{CE6537A1-D6FC-4f65-9D91-7224C49458BB}">
                  <c15:layout>
                    <c:manualLayout>
                      <c:w val="0.26045016077170402"/>
                      <c:h val="0.101312551271534"/>
                    </c:manualLayout>
                  </c15:layout>
                </c:ext>
              </c:extLst>
            </c:dLbl>
            <c:numFmt formatCode="#,##0.000_);[Red]\(#,##0.000\)" sourceLinked="0"/>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solidFill>
                    <a:latin typeface="+mn-lt"/>
                    <a:ea typeface="+mn-ea"/>
                    <a:cs typeface="+mn-cs"/>
                  </a:defRPr>
                </a:pPr>
                <a:endParaRPr lang="zh-CN"/>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禅城</c:v>
                </c:pt>
                <c:pt idx="1">
                  <c:v>高明</c:v>
                </c:pt>
                <c:pt idx="2">
                  <c:v>南海</c:v>
                </c:pt>
                <c:pt idx="3">
                  <c:v>三水</c:v>
                </c:pt>
                <c:pt idx="4">
                  <c:v>顺德</c:v>
                </c:pt>
              </c:strCache>
            </c:strRef>
          </c:cat>
          <c:val>
            <c:numRef>
              <c:f>Sheet1!$B$2:$B$6</c:f>
              <c:numCache>
                <c:formatCode>General</c:formatCode>
                <c:ptCount val="5"/>
                <c:pt idx="0">
                  <c:v>0.14849999999999999</c:v>
                </c:pt>
                <c:pt idx="1">
                  <c:v>1.8800000000000001E-2</c:v>
                </c:pt>
                <c:pt idx="2">
                  <c:v>0.14410000000000001</c:v>
                </c:pt>
                <c:pt idx="3">
                  <c:v>4.1300000000000003E-2</c:v>
                </c:pt>
                <c:pt idx="4">
                  <c:v>0.13769999999999999</c:v>
                </c:pt>
              </c:numCache>
            </c:numRef>
          </c:val>
          <c:extLst xmlns:c16r2="http://schemas.microsoft.com/office/drawing/2015/06/chart">
            <c:ext xmlns:c16="http://schemas.microsoft.com/office/drawing/2014/chart" uri="{C3380CC4-5D6E-409C-BE32-E72D297353CC}">
              <c16:uniqueId val="{00000005-657A-43A6-8146-E672628647F0}"/>
            </c:ext>
          </c:extLst>
        </c:ser>
        <c:dLbls>
          <c:showLegendKey val="0"/>
          <c:showVal val="1"/>
          <c:showCatName val="0"/>
          <c:showSerName val="0"/>
          <c:showPercent val="0"/>
          <c:showBubbleSize val="0"/>
        </c:dLbls>
        <c:gapWidth val="227"/>
        <c:overlap val="-48"/>
        <c:axId val="-1500076544"/>
        <c:axId val="-1500083616"/>
      </c:barChart>
      <c:catAx>
        <c:axId val="-1500076544"/>
        <c:scaling>
          <c:orientation val="minMax"/>
        </c:scaling>
        <c:delete val="0"/>
        <c:axPos val="l"/>
        <c:numFmt formatCode="General" sourceLinked="0"/>
        <c:majorTickMark val="none"/>
        <c:minorTickMark val="none"/>
        <c:tickLblPos val="nextTo"/>
        <c:spPr>
          <a:noFill/>
          <a:ln w="12700" cap="flat" cmpd="sng" algn="ctr">
            <a:solidFill>
              <a:schemeClr val="bg1">
                <a:lumMod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1500083616"/>
        <c:crosses val="autoZero"/>
        <c:auto val="1"/>
        <c:lblAlgn val="ctr"/>
        <c:lblOffset val="100"/>
        <c:noMultiLvlLbl val="0"/>
      </c:catAx>
      <c:valAx>
        <c:axId val="-1500083616"/>
        <c:scaling>
          <c:orientation val="minMax"/>
        </c:scaling>
        <c:delete val="1"/>
        <c:axPos val="b"/>
        <c:numFmt formatCode="General" sourceLinked="1"/>
        <c:majorTickMark val="none"/>
        <c:minorTickMark val="none"/>
        <c:tickLblPos val="nextTo"/>
        <c:crossAx val="-1500076544"/>
        <c:crosses val="autoZero"/>
        <c:crossBetween val="between"/>
      </c:valAx>
      <c:spPr>
        <a:noFill/>
        <a:ln>
          <a:noFill/>
        </a:ln>
        <a:effectLst/>
      </c:spPr>
    </c:plotArea>
    <c:plotVisOnly val="1"/>
    <c:dispBlanksAs val="gap"/>
    <c:showDLblsOverMax val="0"/>
  </c:chart>
  <c:spPr>
    <a:noFill/>
    <a:ln>
      <a:noFill/>
    </a:ln>
    <a:effectLst/>
  </c:spPr>
  <c:txPr>
    <a:bodyPr/>
    <a:lstStyle/>
    <a:p>
      <a:pPr>
        <a:defRPr lang="zh-CN">
          <a:solidFill>
            <a:schemeClr val="tx1"/>
          </a:solid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6"/>
            </a:solidFill>
            <a:ln>
              <a:noFill/>
            </a:ln>
            <a:effectLst/>
          </c:spPr>
          <c:invertIfNegative val="0"/>
          <c:dLbls>
            <c:numFmt formatCode="#,##0.000_);[Red]\(#,##0.000\)" sourceLinked="0"/>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[工作簿1]Sheet1!$A$1:$F$1</c:f>
              <c:strCache>
                <c:ptCount val="6"/>
                <c:pt idx="0">
                  <c:v>铁路</c:v>
                </c:pt>
                <c:pt idx="1">
                  <c:v>城市干道</c:v>
                </c:pt>
                <c:pt idx="2">
                  <c:v>高速公路</c:v>
                </c:pt>
                <c:pt idx="3">
                  <c:v>国道</c:v>
                </c:pt>
                <c:pt idx="4">
                  <c:v>快速路</c:v>
                </c:pt>
                <c:pt idx="5">
                  <c:v>省道</c:v>
                </c:pt>
              </c:strCache>
            </c:strRef>
          </c:cat>
          <c:val>
            <c:numRef>
              <c:f>[工作簿1]Sheet1!$A$2:$F$2</c:f>
              <c:numCache>
                <c:formatCode>General</c:formatCode>
                <c:ptCount val="6"/>
                <c:pt idx="0">
                  <c:v>0.1</c:v>
                </c:pt>
                <c:pt idx="1">
                  <c:v>9.7000000000000003E-2</c:v>
                </c:pt>
                <c:pt idx="2">
                  <c:v>0.106</c:v>
                </c:pt>
                <c:pt idx="3">
                  <c:v>7.0000000000000007E-2</c:v>
                </c:pt>
                <c:pt idx="4">
                  <c:v>0.129</c:v>
                </c:pt>
                <c:pt idx="5">
                  <c:v>8.3000000000000004E-2</c:v>
                </c:pt>
              </c:numCache>
            </c:numRef>
          </c:val>
          <c:extLst xmlns:c16r2="http://schemas.microsoft.com/office/drawing/2015/06/chart">
            <c:ext xmlns:c16="http://schemas.microsoft.com/office/drawing/2014/chart" uri="{C3380CC4-5D6E-409C-BE32-E72D297353CC}">
              <c16:uniqueId val="{00000000-9C0F-4C34-9BA7-7E5E6C913622}"/>
            </c:ext>
          </c:extLst>
        </c:ser>
        <c:dLbls>
          <c:showLegendKey val="0"/>
          <c:showVal val="1"/>
          <c:showCatName val="0"/>
          <c:showSerName val="0"/>
          <c:showPercent val="0"/>
          <c:showBubbleSize val="0"/>
        </c:dLbls>
        <c:gapWidth val="182"/>
        <c:axId val="-1500080352"/>
        <c:axId val="-1500071104"/>
      </c:barChart>
      <c:catAx>
        <c:axId val="-150008035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1500071104"/>
        <c:crosses val="autoZero"/>
        <c:auto val="1"/>
        <c:lblAlgn val="ctr"/>
        <c:lblOffset val="100"/>
        <c:noMultiLvlLbl val="0"/>
      </c:catAx>
      <c:valAx>
        <c:axId val="-1500071104"/>
        <c:scaling>
          <c:orientation val="minMax"/>
        </c:scaling>
        <c:delete val="1"/>
        <c:axPos val="l"/>
        <c:numFmt formatCode="General" sourceLinked="1"/>
        <c:majorTickMark val="none"/>
        <c:minorTickMark val="none"/>
        <c:tickLblPos val="nextTo"/>
        <c:crossAx val="-1500080352"/>
        <c:crosses val="autoZero"/>
        <c:crossBetween val="between"/>
      </c:valAx>
      <c:spPr>
        <a:noFill/>
        <a:ln>
          <a:noFill/>
        </a:ln>
        <a:effectLst/>
      </c:spPr>
    </c:plotArea>
    <c:plotVisOnly val="1"/>
    <c:dispBlanksAs val="gap"/>
    <c:showDLblsOverMax val="0"/>
  </c:chart>
  <c:spPr>
    <a:noFill/>
    <a:ln>
      <a:noFill/>
    </a:ln>
    <a:effectLst/>
  </c:spPr>
  <c:txPr>
    <a:bodyPr/>
    <a:lstStyle/>
    <a:p>
      <a:pPr>
        <a:defRPr lang="zh-CN" sz="90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860" b="0" i="1" u="none" strike="noStrike" kern="1200" spc="0" baseline="0">
              <a:solidFill>
                <a:schemeClr val="tx1"/>
              </a:solidFill>
              <a:latin typeface="+mn-lt"/>
              <a:ea typeface="+mn-ea"/>
              <a:cs typeface="+mn-cs"/>
            </a:defRPr>
          </a:pPr>
          <a:endParaRPr lang="zh-CN"/>
        </a:p>
      </c:txPr>
    </c:title>
    <c:autoTitleDeleted val="0"/>
    <c:plotArea>
      <c:layout/>
      <c:scatterChart>
        <c:scatterStyle val="smoothMarker"/>
        <c:varyColors val="0"/>
        <c:ser>
          <c:idx val="0"/>
          <c:order val="0"/>
          <c:tx>
            <c:strRef>
              <c:f>Sheet1!$B$1</c:f>
              <c:strCache>
                <c:ptCount val="1"/>
                <c:pt idx="0">
                  <c:v>silhouette</c:v>
                </c:pt>
              </c:strCache>
            </c:strRef>
          </c:tx>
          <c:spPr>
            <a:ln w="19050" cap="rnd">
              <a:solidFill>
                <a:schemeClr val="bg1">
                  <a:lumMod val="65000"/>
                </a:schemeClr>
              </a:solidFill>
              <a:round/>
            </a:ln>
            <a:effectLst/>
          </c:spPr>
          <c:marker>
            <c:symbol val="diamond"/>
            <c:size val="5"/>
            <c:spPr>
              <a:solidFill>
                <a:srgbClr val="48AB67"/>
              </a:solidFill>
              <a:ln w="9525">
                <a:solidFill>
                  <a:schemeClr val="accent1"/>
                </a:solidFill>
              </a:ln>
              <a:effectLst/>
            </c:spPr>
          </c:marker>
          <c:xVal>
            <c:numRef>
              <c:f>Sheet1!$A$2:$A$15</c:f>
              <c:numCache>
                <c:formatCode>General</c:formatCode>
                <c:ptCount val="14"/>
                <c:pt idx="0">
                  <c:v>2</c:v>
                </c:pt>
                <c:pt idx="1">
                  <c:v>3</c:v>
                </c:pt>
                <c:pt idx="2">
                  <c:v>4</c:v>
                </c:pt>
                <c:pt idx="3">
                  <c:v>5</c:v>
                </c:pt>
                <c:pt idx="4">
                  <c:v>6</c:v>
                </c:pt>
                <c:pt idx="5">
                  <c:v>7</c:v>
                </c:pt>
                <c:pt idx="6">
                  <c:v>8</c:v>
                </c:pt>
                <c:pt idx="7">
                  <c:v>9</c:v>
                </c:pt>
                <c:pt idx="8">
                  <c:v>10</c:v>
                </c:pt>
                <c:pt idx="9">
                  <c:v>11</c:v>
                </c:pt>
                <c:pt idx="10">
                  <c:v>12</c:v>
                </c:pt>
                <c:pt idx="11">
                  <c:v>13</c:v>
                </c:pt>
                <c:pt idx="12">
                  <c:v>14</c:v>
                </c:pt>
                <c:pt idx="13">
                  <c:v>15</c:v>
                </c:pt>
              </c:numCache>
            </c:numRef>
          </c:xVal>
          <c:yVal>
            <c:numRef>
              <c:f>Sheet1!$B$2:$B$15</c:f>
              <c:numCache>
                <c:formatCode>General</c:formatCode>
                <c:ptCount val="14"/>
                <c:pt idx="0">
                  <c:v>0.236664521209</c:v>
                </c:pt>
                <c:pt idx="1">
                  <c:v>0.15161018443900001</c:v>
                </c:pt>
                <c:pt idx="2">
                  <c:v>0.15996718661600001</c:v>
                </c:pt>
                <c:pt idx="3">
                  <c:v>0.107185953879</c:v>
                </c:pt>
                <c:pt idx="4">
                  <c:v>0.111615441772</c:v>
                </c:pt>
                <c:pt idx="5">
                  <c:v>0.10760018612699999</c:v>
                </c:pt>
                <c:pt idx="6">
                  <c:v>0.106158883903</c:v>
                </c:pt>
                <c:pt idx="7">
                  <c:v>0.107254068154</c:v>
                </c:pt>
                <c:pt idx="8">
                  <c:v>0.10302449276</c:v>
                </c:pt>
                <c:pt idx="9">
                  <c:v>9.2480906658500006E-2</c:v>
                </c:pt>
                <c:pt idx="10">
                  <c:v>8.7494967642699997E-2</c:v>
                </c:pt>
                <c:pt idx="11">
                  <c:v>8.8002592499500001E-2</c:v>
                </c:pt>
                <c:pt idx="12">
                  <c:v>7.5688065093499998E-2</c:v>
                </c:pt>
                <c:pt idx="13">
                  <c:v>8.5809610502599998E-2</c:v>
                </c:pt>
              </c:numCache>
            </c:numRef>
          </c:yVal>
          <c:smooth val="1"/>
          <c:extLst xmlns:c16r2="http://schemas.microsoft.com/office/drawing/2015/06/chart">
            <c:ext xmlns:c16="http://schemas.microsoft.com/office/drawing/2014/chart" uri="{C3380CC4-5D6E-409C-BE32-E72D297353CC}">
              <c16:uniqueId val="{00000000-F67B-4408-989F-7C3D31BE2A8C}"/>
            </c:ext>
          </c:extLst>
        </c:ser>
        <c:dLbls>
          <c:showLegendKey val="0"/>
          <c:showVal val="0"/>
          <c:showCatName val="0"/>
          <c:showSerName val="0"/>
          <c:showPercent val="0"/>
          <c:showBubbleSize val="0"/>
        </c:dLbls>
        <c:axId val="-1500077632"/>
        <c:axId val="-1500078720"/>
      </c:scatterChart>
      <c:valAx>
        <c:axId val="-1500077632"/>
        <c:scaling>
          <c:orientation val="minMax"/>
          <c:max val="15"/>
          <c:min val="1"/>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1" u="none" strike="noStrike" kern="1200" baseline="0">
                <a:solidFill>
                  <a:schemeClr val="tx1"/>
                </a:solidFill>
                <a:latin typeface="+mn-lt"/>
                <a:ea typeface="+mn-ea"/>
                <a:cs typeface="+mn-cs"/>
              </a:defRPr>
            </a:pPr>
            <a:endParaRPr lang="zh-CN"/>
          </a:p>
        </c:txPr>
        <c:crossAx val="-1500078720"/>
        <c:crosses val="autoZero"/>
        <c:crossBetween val="midCat"/>
        <c:majorUnit val="1"/>
      </c:valAx>
      <c:valAx>
        <c:axId val="-1500078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1" u="none" strike="noStrike" kern="1200" baseline="0">
                <a:solidFill>
                  <a:schemeClr val="tx1"/>
                </a:solidFill>
                <a:latin typeface="+mn-lt"/>
                <a:ea typeface="+mn-ea"/>
                <a:cs typeface="+mn-cs"/>
              </a:defRPr>
            </a:pPr>
            <a:endParaRPr lang="zh-CN"/>
          </a:p>
        </c:txPr>
        <c:crossAx val="-1500077632"/>
        <c:crosses val="autoZero"/>
        <c:crossBetween val="midCat"/>
      </c:valAx>
      <c:spPr>
        <a:noFill/>
        <a:ln>
          <a:noFill/>
        </a:ln>
        <a:effectLst/>
      </c:spPr>
    </c:plotArea>
    <c:plotVisOnly val="1"/>
    <c:dispBlanksAs val="gap"/>
    <c:showDLblsOverMax val="0"/>
  </c:chart>
  <c:spPr>
    <a:noFill/>
    <a:ln>
      <a:noFill/>
    </a:ln>
    <a:effectLst/>
  </c:spPr>
  <c:txPr>
    <a:bodyPr/>
    <a:lstStyle/>
    <a:p>
      <a:pPr>
        <a:defRPr lang="zh-CN" i="1">
          <a:solidFill>
            <a:schemeClr val="tx1"/>
          </a:solidFill>
          <a:latin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'[精度对比结果.xlsx]0328'!$B$1</c:f>
              <c:strCache>
                <c:ptCount val="1"/>
                <c:pt idx="0">
                  <c:v>OA</c:v>
                </c:pt>
              </c:strCache>
            </c:strRef>
          </c:tx>
          <c:spPr>
            <a:solidFill>
              <a:schemeClr val="bg1">
                <a:lumMod val="75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57C9-48B0-AD94-26E427FE86CB}"/>
              </c:ext>
            </c:extLst>
          </c:dPt>
          <c:dPt>
            <c:idx val="1"/>
            <c:invertIfNegative val="0"/>
            <c:bubble3D val="0"/>
            <c:extLst xmlns:c16r2="http://schemas.microsoft.com/office/drawing/2015/06/chart">
              <c:ext xmlns:c16="http://schemas.microsoft.com/office/drawing/2014/chart" uri="{C3380CC4-5D6E-409C-BE32-E72D297353CC}">
                <c16:uniqueId val="{00000001-57C9-48B0-AD94-26E427FE86CB}"/>
              </c:ext>
            </c:extLst>
          </c:dPt>
          <c:dPt>
            <c:idx val="2"/>
            <c:invertIfNegative val="0"/>
            <c:bubble3D val="0"/>
            <c:extLst xmlns:c16r2="http://schemas.microsoft.com/office/drawing/2015/06/chart">
              <c:ext xmlns:c16="http://schemas.microsoft.com/office/drawing/2014/chart" uri="{C3380CC4-5D6E-409C-BE32-E72D297353CC}">
                <c16:uniqueId val="{00000002-57C9-48B0-AD94-26E427FE86CB}"/>
              </c:ext>
            </c:extLst>
          </c:dPt>
          <c:dPt>
            <c:idx val="3"/>
            <c:invertIfNegative val="0"/>
            <c:bubble3D val="0"/>
            <c:extLst xmlns:c16r2="http://schemas.microsoft.com/office/drawing/2015/06/chart">
              <c:ext xmlns:c16="http://schemas.microsoft.com/office/drawing/2014/chart" uri="{C3380CC4-5D6E-409C-BE32-E72D297353CC}">
                <c16:uniqueId val="{00000003-57C9-48B0-AD94-26E427FE86CB}"/>
              </c:ext>
            </c:extLst>
          </c:dPt>
          <c:dPt>
            <c:idx val="4"/>
            <c:invertIfNegative val="0"/>
            <c:bubble3D val="0"/>
            <c:extLst xmlns:c16r2="http://schemas.microsoft.com/office/drawing/2015/06/chart">
              <c:ext xmlns:c16="http://schemas.microsoft.com/office/drawing/2014/chart" uri="{C3380CC4-5D6E-409C-BE32-E72D297353CC}">
                <c16:uniqueId val="{00000004-57C9-48B0-AD94-26E427FE86CB}"/>
              </c:ext>
            </c:extLst>
          </c:dPt>
          <c:dPt>
            <c:idx val="5"/>
            <c:invertIfNegative val="0"/>
            <c:bubble3D val="0"/>
            <c:extLst xmlns:c16r2="http://schemas.microsoft.com/office/drawing/2015/06/chart">
              <c:ext xmlns:c16="http://schemas.microsoft.com/office/drawing/2014/chart" uri="{C3380CC4-5D6E-409C-BE32-E72D297353CC}">
                <c16:uniqueId val="{00000005-57C9-48B0-AD94-26E427FE86CB}"/>
              </c:ext>
            </c:extLst>
          </c:dPt>
          <c:dPt>
            <c:idx val="6"/>
            <c:invertIfNegative val="0"/>
            <c:bubble3D val="0"/>
            <c:extLst xmlns:c16r2="http://schemas.microsoft.com/office/drawing/2015/06/chart">
              <c:ext xmlns:c16="http://schemas.microsoft.com/office/drawing/2014/chart" uri="{C3380CC4-5D6E-409C-BE32-E72D297353CC}">
                <c16:uniqueId val="{00000006-57C9-48B0-AD94-26E427FE86CB}"/>
              </c:ext>
            </c:extLst>
          </c:dPt>
          <c:dLbls>
            <c:numFmt formatCode="#,##0.000_);[Red]\(#,##0.000\)" sourceLinked="0"/>
            <c:spPr>
              <a:noFill/>
              <a:ln>
                <a:noFill/>
              </a:ln>
              <a:effectLst/>
            </c:spPr>
            <c:txPr>
              <a:bodyPr rot="0" spcFirstLastPara="1" vertOverflow="ellipsis" vert="horz" wrap="square" lIns="38100" tIns="19050" rIns="38100" bIns="19050" anchor="ctr" anchorCtr="1">
                <a:spAutoFit/>
              </a:bodyPr>
              <a:lstStyle/>
              <a:p>
                <a:pPr>
                  <a:defRPr lang="zh-CN" sz="800" b="1"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'[精度对比结果.xlsx]0328'!$A$2:$A$8</c:f>
              <c:strCache>
                <c:ptCount val="7"/>
                <c:pt idx="0">
                  <c:v>光谱</c:v>
                </c:pt>
                <c:pt idx="1">
                  <c:v>纹理</c:v>
                </c:pt>
                <c:pt idx="2">
                  <c:v>GIST</c:v>
                </c:pt>
                <c:pt idx="3">
                  <c:v>街景</c:v>
                </c:pt>
                <c:pt idx="4">
                  <c:v>光谱 + 纹理</c:v>
                </c:pt>
                <c:pt idx="5">
                  <c:v>光谱 + 纹理 + GIST</c:v>
                </c:pt>
                <c:pt idx="6">
                  <c:v>光谱 + 纹理 + GIST + 街景</c:v>
                </c:pt>
              </c:strCache>
            </c:strRef>
          </c:cat>
          <c:val>
            <c:numRef>
              <c:f>'[精度对比结果.xlsx]0328'!$B$2:$B$8</c:f>
              <c:numCache>
                <c:formatCode>General</c:formatCode>
                <c:ptCount val="7"/>
                <c:pt idx="0">
                  <c:v>0.68634099999999998</c:v>
                </c:pt>
                <c:pt idx="1">
                  <c:v>0.639123</c:v>
                </c:pt>
                <c:pt idx="2">
                  <c:v>0.62563199999999997</c:v>
                </c:pt>
                <c:pt idx="3">
                  <c:v>0.623946</c:v>
                </c:pt>
                <c:pt idx="4">
                  <c:v>0.77403</c:v>
                </c:pt>
                <c:pt idx="5">
                  <c:v>0.80269800000000002</c:v>
                </c:pt>
                <c:pt idx="6">
                  <c:v>0.83799299999999999</c:v>
                </c:pt>
              </c:numCache>
            </c:numRef>
          </c:val>
          <c:extLst xmlns:c16r2="http://schemas.microsoft.com/office/drawing/2015/06/chart">
            <c:ext xmlns:c16="http://schemas.microsoft.com/office/drawing/2014/chart" uri="{C3380CC4-5D6E-409C-BE32-E72D297353CC}">
              <c16:uniqueId val="{00000007-57C9-48B0-AD94-26E427FE86CB}"/>
            </c:ext>
          </c:extLst>
        </c:ser>
        <c:ser>
          <c:idx val="1"/>
          <c:order val="1"/>
          <c:tx>
            <c:strRef>
              <c:f>'[精度对比结果.xlsx]0328'!$C$1</c:f>
              <c:strCache>
                <c:ptCount val="1"/>
                <c:pt idx="0">
                  <c:v>Kappa</c:v>
                </c:pt>
              </c:strCache>
            </c:strRef>
          </c:tx>
          <c:spPr>
            <a:solidFill>
              <a:schemeClr val="bg1">
                <a:lumMod val="50000"/>
              </a:schemeClr>
            </a:solidFill>
            <a:ln>
              <a:noFill/>
            </a:ln>
            <a:effectLst/>
          </c:spPr>
          <c:invertIfNegative val="0"/>
          <c:dLbls>
            <c:numFmt formatCode="#,##0.000_);[Red]\(#,##0.000\)" sourceLinked="0"/>
            <c:spPr>
              <a:noFill/>
              <a:ln>
                <a:noFill/>
              </a:ln>
              <a:effectLst/>
            </c:spPr>
            <c:txPr>
              <a:bodyPr rot="0" spcFirstLastPara="1" vertOverflow="ellipsis" vert="horz" wrap="square" lIns="38100" tIns="19050" rIns="38100" bIns="19050" anchor="ctr" anchorCtr="1">
                <a:spAutoFit/>
              </a:bodyPr>
              <a:lstStyle/>
              <a:p>
                <a:pPr>
                  <a:defRPr lang="zh-CN" sz="800" b="1"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'[精度对比结果.xlsx]0328'!$A$2:$A$8</c:f>
              <c:strCache>
                <c:ptCount val="7"/>
                <c:pt idx="0">
                  <c:v>光谱</c:v>
                </c:pt>
                <c:pt idx="1">
                  <c:v>纹理</c:v>
                </c:pt>
                <c:pt idx="2">
                  <c:v>GIST</c:v>
                </c:pt>
                <c:pt idx="3">
                  <c:v>街景</c:v>
                </c:pt>
                <c:pt idx="4">
                  <c:v>光谱 + 纹理</c:v>
                </c:pt>
                <c:pt idx="5">
                  <c:v>光谱 + 纹理 + GIST</c:v>
                </c:pt>
                <c:pt idx="6">
                  <c:v>光谱 + 纹理 + GIST + 街景</c:v>
                </c:pt>
              </c:strCache>
            </c:strRef>
          </c:cat>
          <c:val>
            <c:numRef>
              <c:f>'[精度对比结果.xlsx]0328'!$C$2:$C$8</c:f>
              <c:numCache>
                <c:formatCode>General</c:formatCode>
                <c:ptCount val="7"/>
                <c:pt idx="0">
                  <c:v>0.604491</c:v>
                </c:pt>
                <c:pt idx="1">
                  <c:v>0.54199399999999998</c:v>
                </c:pt>
                <c:pt idx="2">
                  <c:v>0.52585099999999996</c:v>
                </c:pt>
                <c:pt idx="3">
                  <c:v>0.52327400000000002</c:v>
                </c:pt>
                <c:pt idx="4">
                  <c:v>0.71182100000000004</c:v>
                </c:pt>
                <c:pt idx="5">
                  <c:v>0.74754299999999996</c:v>
                </c:pt>
                <c:pt idx="6">
                  <c:v>0.78895499999999996</c:v>
                </c:pt>
              </c:numCache>
            </c:numRef>
          </c:val>
          <c:extLst xmlns:c16r2="http://schemas.microsoft.com/office/drawing/2015/06/chart">
            <c:ext xmlns:c16="http://schemas.microsoft.com/office/drawing/2014/chart" uri="{C3380CC4-5D6E-409C-BE32-E72D297353CC}">
              <c16:uniqueId val="{00000008-57C9-48B0-AD94-26E427FE86CB}"/>
            </c:ext>
          </c:extLst>
        </c:ser>
        <c:dLbls>
          <c:showLegendKey val="0"/>
          <c:showVal val="1"/>
          <c:showCatName val="0"/>
          <c:showSerName val="0"/>
          <c:showPercent val="0"/>
          <c:showBubbleSize val="0"/>
        </c:dLbls>
        <c:gapWidth val="182"/>
        <c:axId val="-1500072192"/>
        <c:axId val="-1500071648"/>
      </c:barChart>
      <c:catAx>
        <c:axId val="-1500072192"/>
        <c:scaling>
          <c:orientation val="minMax"/>
        </c:scaling>
        <c:delete val="0"/>
        <c:axPos val="l"/>
        <c:numFmt formatCode="General" sourceLinked="0"/>
        <c:majorTickMark val="none"/>
        <c:minorTickMark val="none"/>
        <c:tickLblPos val="nextTo"/>
        <c:spPr>
          <a:noFill/>
          <a:ln w="9525" cap="flat" cmpd="sng" algn="ctr">
            <a:solidFill>
              <a:schemeClr val="tx1"/>
            </a:solidFill>
            <a:round/>
          </a:ln>
          <a:effectLst/>
        </c:spPr>
        <c:txPr>
          <a:bodyPr rot="-60000000" spcFirstLastPara="0" vertOverflow="ellipsis" vert="horz" wrap="square" anchor="ctr" anchorCtr="1"/>
          <a:lstStyle/>
          <a:p>
            <a:pPr>
              <a:defRPr lang="zh-CN" sz="800" b="0"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crossAx val="-1500071648"/>
        <c:crosses val="autoZero"/>
        <c:auto val="1"/>
        <c:lblAlgn val="ctr"/>
        <c:lblOffset val="100"/>
        <c:noMultiLvlLbl val="0"/>
      </c:catAx>
      <c:valAx>
        <c:axId val="-1500071648"/>
        <c:scaling>
          <c:orientation val="minMax"/>
          <c:min val="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in"/>
        <c:minorTickMark val="none"/>
        <c:tickLblPos val="nextTo"/>
        <c:spPr>
          <a:noFill/>
          <a:ln>
            <a:solidFill>
              <a:schemeClr val="tx1"/>
            </a:solidFill>
            <a:tailEnd type="stealth"/>
          </a:ln>
          <a:effectLst/>
        </c:spPr>
        <c:txPr>
          <a:bodyPr rot="-60000000" spcFirstLastPara="0" vertOverflow="ellipsis" vert="horz" wrap="square" anchor="ctr" anchorCtr="1"/>
          <a:lstStyle/>
          <a:p>
            <a:pPr>
              <a:defRPr lang="zh-CN" sz="800" b="0"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crossAx val="-1500072192"/>
        <c:crosses val="autoZero"/>
        <c:crossBetween val="between"/>
        <c:majorUnit val="0.1"/>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legendEntry>
      <c:legendEntry>
        <c:idx val="1"/>
        <c:txPr>
          <a:bodyPr rot="0" spcFirstLastPara="0" vertOverflow="ellipsis" vert="horz" wrap="square" anchor="ctr" anchorCtr="1"/>
          <a:lstStyle/>
          <a:p>
            <a:pPr>
              <a:defRPr lang="zh-CN" sz="800" b="0"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legendEntry>
      <c:overlay val="0"/>
      <c:spPr>
        <a:noFill/>
        <a:ln>
          <a:noFill/>
        </a:ln>
        <a:effectLst/>
      </c:spPr>
      <c:txPr>
        <a:bodyPr rot="0" spcFirstLastPara="0" vertOverflow="ellipsis" vert="horz" wrap="square" anchor="ctr" anchorCtr="1"/>
        <a:lstStyle/>
        <a:p>
          <a:pPr>
            <a:defRPr lang="zh-CN" sz="800" b="0"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legend>
    <c:plotVisOnly val="1"/>
    <c:dispBlanksAs val="gap"/>
    <c:showDLblsOverMax val="0"/>
  </c:chart>
  <c:spPr>
    <a:solidFill>
      <a:schemeClr val="bg1"/>
    </a:solidFill>
    <a:ln w="9525" cap="flat" cmpd="sng" algn="ctr">
      <a:noFill/>
      <a:round/>
    </a:ln>
    <a:effectLst/>
  </c:spPr>
  <c:txPr>
    <a:bodyPr/>
    <a:lstStyle/>
    <a:p>
      <a:pPr>
        <a:defRPr lang="zh-CN" sz="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tx>
            <c:strRef>
              <c:f>'[精度对比结果.xlsx]0328'!$L$1</c:f>
              <c:strCache>
                <c:ptCount val="1"/>
                <c:pt idx="0">
                  <c:v>OA</c:v>
                </c:pt>
              </c:strCache>
            </c:strRef>
          </c:tx>
          <c:spPr>
            <a:ln w="19050" cap="rnd">
              <a:solidFill>
                <a:schemeClr val="accent2">
                  <a:alpha val="60000"/>
                </a:schemeClr>
              </a:solidFill>
              <a:round/>
            </a:ln>
            <a:effectLst/>
          </c:spPr>
          <c:marker>
            <c:symbol val="circle"/>
            <c:size val="6"/>
            <c:spPr>
              <a:solidFill>
                <a:schemeClr val="lt1"/>
              </a:solidFill>
              <a:ln w="38100">
                <a:solidFill>
                  <a:schemeClr val="accent2">
                    <a:alpha val="60000"/>
                  </a:schemeClr>
                </a:solidFill>
              </a:ln>
              <a:effectLst/>
            </c:spPr>
          </c:marker>
          <c:dLbls>
            <c:dLbl>
              <c:idx val="4"/>
              <c:tx>
                <c:rich>
                  <a:bodyPr/>
                  <a:lstStyle/>
                  <a:p>
                    <a:r>
                      <a:rPr lang="en-US" altLang="zh-CN"/>
                      <a:t>0.838 </a:t>
                    </a:r>
                  </a:p>
                </c:rich>
              </c:tx>
              <c:dLblPos val="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DCB7-4CEB-8F0A-B0B33E4426F8}"/>
                </c:ext>
                <c:ext xmlns:c15="http://schemas.microsoft.com/office/drawing/2012/chart" uri="{CE6537A1-D6FC-4f65-9D91-7224C49458BB}"/>
              </c:extLst>
            </c:dLbl>
            <c:numFmt formatCode="#,##0.000_);[Red]\(#,##0.000\)" sourceLinked="0"/>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xVal>
            <c:numRef>
              <c:f>'[精度对比结果.xlsx]0328'!$K$2:$K$10</c:f>
              <c:numCache>
                <c:formatCode>General</c:formatCode>
                <c:ptCount val="9"/>
                <c:pt idx="0">
                  <c:v>2</c:v>
                </c:pt>
                <c:pt idx="1">
                  <c:v>3</c:v>
                </c:pt>
                <c:pt idx="2">
                  <c:v>4</c:v>
                </c:pt>
                <c:pt idx="3">
                  <c:v>5</c:v>
                </c:pt>
                <c:pt idx="4">
                  <c:v>10</c:v>
                </c:pt>
                <c:pt idx="5">
                  <c:v>15</c:v>
                </c:pt>
                <c:pt idx="6">
                  <c:v>20</c:v>
                </c:pt>
                <c:pt idx="7">
                  <c:v>25</c:v>
                </c:pt>
                <c:pt idx="8">
                  <c:v>30</c:v>
                </c:pt>
              </c:numCache>
            </c:numRef>
          </c:xVal>
          <c:yVal>
            <c:numRef>
              <c:f>'[精度对比结果.xlsx]0328'!$L$2:$L$10</c:f>
              <c:numCache>
                <c:formatCode>General</c:formatCode>
                <c:ptCount val="9"/>
                <c:pt idx="0">
                  <c:v>0.79426600000000003</c:v>
                </c:pt>
                <c:pt idx="1">
                  <c:v>0.80269800000000002</c:v>
                </c:pt>
                <c:pt idx="2">
                  <c:v>0.80787500000000001</c:v>
                </c:pt>
                <c:pt idx="3">
                  <c:v>0.81944399999999995</c:v>
                </c:pt>
                <c:pt idx="4">
                  <c:v>0.82799299999999998</c:v>
                </c:pt>
                <c:pt idx="5">
                  <c:v>0.81450299999999998</c:v>
                </c:pt>
                <c:pt idx="6">
                  <c:v>0.81956200000000001</c:v>
                </c:pt>
                <c:pt idx="7">
                  <c:v>0.81450299999999998</c:v>
                </c:pt>
                <c:pt idx="8">
                  <c:v>0.80438399999999999</c:v>
                </c:pt>
              </c:numCache>
            </c:numRef>
          </c:yVal>
          <c:smooth val="1"/>
          <c:extLst xmlns:c16r2="http://schemas.microsoft.com/office/drawing/2015/06/chart">
            <c:ext xmlns:c16="http://schemas.microsoft.com/office/drawing/2014/chart" uri="{C3380CC4-5D6E-409C-BE32-E72D297353CC}">
              <c16:uniqueId val="{00000001-DCB7-4CEB-8F0A-B0B33E4426F8}"/>
            </c:ext>
          </c:extLst>
        </c:ser>
        <c:ser>
          <c:idx val="0"/>
          <c:order val="1"/>
          <c:tx>
            <c:strRef>
              <c:f>'[精度对比结果.xlsx]0328'!$M$1</c:f>
              <c:strCache>
                <c:ptCount val="1"/>
                <c:pt idx="0">
                  <c:v>Kappa</c:v>
                </c:pt>
              </c:strCache>
            </c:strRef>
          </c:tx>
          <c:spPr>
            <a:ln w="19050" cap="rnd">
              <a:solidFill>
                <a:schemeClr val="accent1">
                  <a:alpha val="60000"/>
                </a:schemeClr>
              </a:solidFill>
              <a:round/>
            </a:ln>
            <a:effectLst/>
          </c:spPr>
          <c:marker>
            <c:symbol val="circle"/>
            <c:size val="6"/>
            <c:spPr>
              <a:solidFill>
                <a:schemeClr val="lt1"/>
              </a:solidFill>
              <a:ln w="38100">
                <a:solidFill>
                  <a:schemeClr val="accent1">
                    <a:alpha val="60000"/>
                  </a:schemeClr>
                </a:solidFill>
              </a:ln>
              <a:effectLst/>
            </c:spPr>
          </c:marker>
          <c:dLbls>
            <c:dLbl>
              <c:idx val="4"/>
              <c:tx>
                <c:rich>
                  <a:bodyPr/>
                  <a:lstStyle/>
                  <a:p>
                    <a:r>
                      <a:rPr lang="en-US" altLang="zh-CN"/>
                      <a:t>0.789 </a:t>
                    </a:r>
                  </a:p>
                </c:rich>
              </c:tx>
              <c:dLblPos val="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DCB7-4CEB-8F0A-B0B33E4426F8}"/>
                </c:ext>
                <c:ext xmlns:c15="http://schemas.microsoft.com/office/drawing/2012/chart" uri="{CE6537A1-D6FC-4f65-9D91-7224C49458BB}"/>
              </c:extLst>
            </c:dLbl>
            <c:numFmt formatCode="#,##0.000_);[Red]\(#,##0.000\)" sourceLinked="0"/>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xVal>
            <c:numRef>
              <c:f>'[精度对比结果.xlsx]0328'!$K$2:$K$10</c:f>
              <c:numCache>
                <c:formatCode>General</c:formatCode>
                <c:ptCount val="9"/>
                <c:pt idx="0">
                  <c:v>2</c:v>
                </c:pt>
                <c:pt idx="1">
                  <c:v>3</c:v>
                </c:pt>
                <c:pt idx="2">
                  <c:v>4</c:v>
                </c:pt>
                <c:pt idx="3">
                  <c:v>5</c:v>
                </c:pt>
                <c:pt idx="4">
                  <c:v>10</c:v>
                </c:pt>
                <c:pt idx="5">
                  <c:v>15</c:v>
                </c:pt>
                <c:pt idx="6">
                  <c:v>20</c:v>
                </c:pt>
                <c:pt idx="7">
                  <c:v>25</c:v>
                </c:pt>
                <c:pt idx="8">
                  <c:v>30</c:v>
                </c:pt>
              </c:numCache>
            </c:numRef>
          </c:xVal>
          <c:yVal>
            <c:numRef>
              <c:f>'[精度对比结果.xlsx]0328'!$M$2:$M$10</c:f>
              <c:numCache>
                <c:formatCode>General</c:formatCode>
                <c:ptCount val="9"/>
                <c:pt idx="0">
                  <c:v>0.73668999999999996</c:v>
                </c:pt>
                <c:pt idx="1">
                  <c:v>0.74817400000000001</c:v>
                </c:pt>
                <c:pt idx="2">
                  <c:v>0.75698699999999997</c:v>
                </c:pt>
                <c:pt idx="3">
                  <c:v>0.76895400000000003</c:v>
                </c:pt>
                <c:pt idx="4">
                  <c:v>0.77895499999999995</c:v>
                </c:pt>
                <c:pt idx="5">
                  <c:v>0.76187099999999996</c:v>
                </c:pt>
                <c:pt idx="6">
                  <c:v>0.76741800000000004</c:v>
                </c:pt>
                <c:pt idx="7">
                  <c:v>0.76118200000000003</c:v>
                </c:pt>
                <c:pt idx="8">
                  <c:v>0.74846400000000002</c:v>
                </c:pt>
              </c:numCache>
            </c:numRef>
          </c:yVal>
          <c:smooth val="1"/>
          <c:extLst xmlns:c16r2="http://schemas.microsoft.com/office/drawing/2015/06/chart">
            <c:ext xmlns:c16="http://schemas.microsoft.com/office/drawing/2014/chart" uri="{C3380CC4-5D6E-409C-BE32-E72D297353CC}">
              <c16:uniqueId val="{00000003-DCB7-4CEB-8F0A-B0B33E4426F8}"/>
            </c:ext>
          </c:extLst>
        </c:ser>
        <c:dLbls>
          <c:showLegendKey val="0"/>
          <c:showVal val="1"/>
          <c:showCatName val="0"/>
          <c:showSerName val="0"/>
          <c:showPercent val="0"/>
          <c:showBubbleSize val="0"/>
        </c:dLbls>
        <c:axId val="-1366995104"/>
        <c:axId val="-1366988032"/>
      </c:scatterChart>
      <c:valAx>
        <c:axId val="-1366995104"/>
        <c:scaling>
          <c:orientation val="minMax"/>
          <c:max val="35"/>
        </c:scaling>
        <c:delete val="0"/>
        <c:axPos val="b"/>
        <c:numFmt formatCode="General" sourceLinked="1"/>
        <c:majorTickMark val="in"/>
        <c:minorTickMark val="none"/>
        <c:tickLblPos val="nextTo"/>
        <c:spPr>
          <a:noFill/>
          <a:ln>
            <a:solidFill>
              <a:schemeClr val="tx1"/>
            </a:solidFill>
            <a:tailEnd type="none"/>
          </a:ln>
          <a:effectLst/>
        </c:spPr>
        <c:txPr>
          <a:bodyPr rot="-60000000" spcFirstLastPara="0" vertOverflow="ellipsis" vert="horz" wrap="square" anchor="ctr" anchorCtr="1"/>
          <a:lstStyle/>
          <a:p>
            <a:pPr>
              <a:defRPr lang="zh-CN" sz="1000" b="1" i="0" u="none" strike="noStrike" kern="1200" spc="2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crossAx val="-1366988032"/>
        <c:crosses val="autoZero"/>
        <c:crossBetween val="midCat"/>
        <c:majorUnit val="5"/>
      </c:valAx>
      <c:valAx>
        <c:axId val="-1366988032"/>
        <c:scaling>
          <c:orientation val="minMax"/>
        </c:scaling>
        <c:delete val="0"/>
        <c:axPos val="l"/>
        <c:numFmt formatCode="General" sourceLinked="1"/>
        <c:majorTickMark val="in"/>
        <c:minorTickMark val="none"/>
        <c:tickLblPos val="nextTo"/>
        <c:spPr>
          <a:noFill/>
          <a:ln>
            <a:solidFill>
              <a:schemeClr val="tx1"/>
            </a:solidFill>
            <a:tailEnd type="none"/>
          </a:ln>
          <a:effectLst/>
        </c:spPr>
        <c:txPr>
          <a:bodyPr rot="-60000000" spcFirstLastPara="0" vertOverflow="ellipsis" vert="horz" wrap="square" anchor="ctr" anchorCtr="1"/>
          <a:lstStyle/>
          <a:p>
            <a:pPr>
              <a:defRPr lang="zh-CN" sz="1000" b="1" i="0" u="none" strike="noStrike" kern="1200" spc="2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crossAx val="-1366995104"/>
        <c:crosses val="autoZero"/>
        <c:crossBetween val="midCat"/>
      </c:valAx>
      <c:spPr>
        <a:noFill/>
        <a:ln w="15875">
          <a:solidFill>
            <a:schemeClr val="tx1"/>
          </a:solidFill>
        </a:ln>
        <a:effectLst/>
      </c:spPr>
    </c:plotArea>
    <c:legend>
      <c:legendPos val="b"/>
      <c:legendEntry>
        <c:idx val="0"/>
        <c:txPr>
          <a:bodyPr rot="0" spcFirstLastPara="0" vertOverflow="ellipsis" vert="horz" wrap="square" anchor="ctr" anchorCtr="1"/>
          <a:lstStyle/>
          <a:p>
            <a:pPr>
              <a:defRPr lang="zh-CN" sz="1000" b="1"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legendEntry>
      <c:legendEntry>
        <c:idx val="1"/>
        <c:txPr>
          <a:bodyPr rot="0" spcFirstLastPara="0" vertOverflow="ellipsis" vert="horz" wrap="square" anchor="ctr" anchorCtr="1"/>
          <a:lstStyle/>
          <a:p>
            <a:pPr>
              <a:defRPr lang="zh-CN" sz="1000" b="1"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legendEntry>
      <c:overlay val="0"/>
      <c:spPr>
        <a:noFill/>
        <a:ln>
          <a:noFill/>
        </a:ln>
        <a:effectLst/>
      </c:spPr>
      <c:txPr>
        <a:bodyPr rot="0" spcFirstLastPara="0" vertOverflow="ellipsis" vert="horz" wrap="square" anchor="ctr" anchorCtr="1"/>
        <a:lstStyle/>
        <a:p>
          <a:pPr>
            <a:defRPr lang="zh-CN" sz="1000" b="1"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legend>
    <c:plotVisOnly val="1"/>
    <c:dispBlanksAs val="zero"/>
    <c:showDLblsOverMax val="0"/>
  </c:chart>
  <c:spPr>
    <a:solidFill>
      <a:schemeClr val="lt1"/>
    </a:solidFill>
    <a:ln w="9525" cap="flat" cmpd="sng" algn="ctr">
      <a:noFill/>
      <a:round/>
    </a:ln>
    <a:effectLst/>
  </c:spPr>
  <c:txPr>
    <a:bodyPr/>
    <a:lstStyle/>
    <a:p>
      <a:pPr>
        <a:defRPr lang="zh-CN" sz="1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7">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a:solidFill>
          <a:schemeClr val="tx1">
            <a:lumMod val="15000"/>
            <a:lumOff val="85000"/>
          </a:schemeClr>
        </a:solidFill>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19050" cap="rnd">
        <a:solidFill>
          <a:schemeClr val="phClr">
            <a:alpha val="60000"/>
          </a:schemeClr>
        </a:solidFill>
        <a:round/>
      </a:ln>
    </cs:spPr>
  </cs:dataPointLine>
  <cs:dataPointMarker>
    <cs:lnRef idx="0">
      <cs:styleClr val="auto"/>
    </cs:lnRef>
    <cs:fillRef idx="0">
      <cs:styleClr val="auto"/>
    </cs:fillRef>
    <cs:effectRef idx="0"/>
    <cs:fontRef idx="minor">
      <a:schemeClr val="dk1"/>
    </cs:fontRef>
    <cs:spPr>
      <a:solidFill>
        <a:schemeClr val="lt1"/>
      </a:solidFill>
      <a:ln w="38100">
        <a:solidFill>
          <a:schemeClr val="phClr">
            <a:alpha val="60000"/>
          </a:scheme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a:solidFill>
          <a:schemeClr val="tx1">
            <a:lumMod val="15000"/>
            <a:lumOff val="85000"/>
          </a:schemeClr>
        </a:solidFill>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a:solidFill>
          <a:schemeClr val="tx1">
            <a:lumMod val="25000"/>
            <a:lumOff val="75000"/>
          </a:schemeClr>
        </a:solidFill>
      </a:ln>
    </cs:spPr>
    <cs:defRPr sz="900" kern="1200" spc="20" baseline="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image" Target="../media/image10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F7AEF-537E-40DC-B038-5E981028CA28}" type="datetimeFigureOut">
              <a:rPr lang="zh-CN" altLang="en-US" smtClean="0"/>
              <a:t>2018/10/22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3BA37C-0A84-45AC-80A7-87BC7F77D186}" type="slidenum">
              <a:rPr lang="zh-CN" altLang="en-US" smtClean="0"/>
              <a:t>‹#›</a:t>
            </a:fld>
            <a:endParaRPr lang="zh-CN" altLang="en-US"/>
          </a:p>
        </p:txBody>
      </p:sp>
    </p:spTree>
    <p:extLst>
      <p:ext uri="{BB962C8B-B14F-4D97-AF65-F5344CB8AC3E}">
        <p14:creationId xmlns:p14="http://schemas.microsoft.com/office/powerpoint/2010/main" val="65102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街景拾取器的</a:t>
            </a:r>
            <a:r>
              <a:rPr lang="en-US" altLang="zh-CN" dirty="0" err="1"/>
              <a:t>js</a:t>
            </a:r>
            <a:r>
              <a:rPr lang="zh-CN" altLang="en-US" dirty="0"/>
              <a:t>里面  存在输入经纬度得到</a:t>
            </a:r>
            <a:r>
              <a:rPr lang="en-US" altLang="zh-CN" dirty="0" err="1"/>
              <a:t>svid</a:t>
            </a:r>
            <a:r>
              <a:rPr lang="zh-CN" altLang="en-US" dirty="0"/>
              <a:t>的接口</a:t>
            </a:r>
            <a:endParaRPr lang="en-US" altLang="zh-CN" dirty="0"/>
          </a:p>
          <a:p>
            <a:endParaRPr lang="en-US" altLang="zh-CN" dirty="0"/>
          </a:p>
          <a:p>
            <a:r>
              <a:rPr lang="en-US" altLang="zh-CN" dirty="0"/>
              <a:t>http://sv.map.qq.com/sv?pf=jsapi&amp;svid=</a:t>
            </a:r>
            <a:r>
              <a:rPr lang="zh-CN" altLang="zh-CN" sz="1200" dirty="0">
                <a:solidFill>
                  <a:srgbClr val="C00000"/>
                </a:solidFill>
                <a:latin typeface="Cambria" panose="02040503050406030204" pitchFamily="18" charset="0"/>
              </a:rPr>
              <a:t>10061050120710142025800</a:t>
            </a:r>
            <a:r>
              <a:rPr lang="en-US" altLang="zh-CN" dirty="0"/>
              <a:t>&amp;from=http://lbs.qq.com//tool/streetview/streetview.html&amp;key=K76BZ-W3O2Q-RFL5S-GXOPR-3ARIT-6KFE5 </a:t>
            </a:r>
            <a:r>
              <a:rPr lang="zh-CN" altLang="en-US" dirty="0"/>
              <a:t>获取周边所有场景</a:t>
            </a:r>
            <a:r>
              <a:rPr lang="en-US" altLang="zh-CN" dirty="0"/>
              <a:t>id</a:t>
            </a:r>
            <a:endParaRPr lang="zh-CN" altLang="en-US" dirty="0"/>
          </a:p>
        </p:txBody>
      </p:sp>
      <p:sp>
        <p:nvSpPr>
          <p:cNvPr id="4" name="灯片编号占位符 3"/>
          <p:cNvSpPr>
            <a:spLocks noGrp="1"/>
          </p:cNvSpPr>
          <p:nvPr>
            <p:ph type="sldNum" sz="quarter" idx="10"/>
          </p:nvPr>
        </p:nvSpPr>
        <p:spPr/>
        <p:txBody>
          <a:bodyPr/>
          <a:lstStyle/>
          <a:p>
            <a:fld id="{DE3BA37C-0A84-45AC-80A7-87BC7F77D186}" type="slidenum">
              <a:rPr lang="zh-CN" altLang="en-US" smtClean="0"/>
              <a:t>9</a:t>
            </a:fld>
            <a:endParaRPr lang="zh-CN" altLang="en-US"/>
          </a:p>
        </p:txBody>
      </p:sp>
    </p:spTree>
    <p:extLst>
      <p:ext uri="{BB962C8B-B14F-4D97-AF65-F5344CB8AC3E}">
        <p14:creationId xmlns:p14="http://schemas.microsoft.com/office/powerpoint/2010/main" val="3916820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视觉熵。图像分割后，计算分块后的熵，表征场景中的混乱程度。分割可采用图分割、均值漂移分割、</a:t>
            </a:r>
            <a:r>
              <a:rPr lang="en-US" altLang="zh-CN" dirty="0"/>
              <a:t>FCN</a:t>
            </a:r>
            <a:r>
              <a:rPr lang="zh-CN" altLang="en-US" dirty="0"/>
              <a:t>、</a:t>
            </a:r>
            <a:r>
              <a:rPr lang="en-US" altLang="zh-CN" dirty="0" err="1"/>
              <a:t>SegNet</a:t>
            </a:r>
            <a:r>
              <a:rPr lang="zh-CN" altLang="en-US" dirty="0"/>
              <a:t>、</a:t>
            </a:r>
            <a:r>
              <a:rPr lang="en-US" altLang="zh-CN" dirty="0"/>
              <a:t>U-Net</a:t>
            </a:r>
            <a:r>
              <a:rPr lang="zh-CN" altLang="en-US" dirty="0"/>
              <a:t>等。</a:t>
            </a:r>
          </a:p>
        </p:txBody>
      </p:sp>
      <p:sp>
        <p:nvSpPr>
          <p:cNvPr id="4" name="灯片编号占位符 3"/>
          <p:cNvSpPr>
            <a:spLocks noGrp="1"/>
          </p:cNvSpPr>
          <p:nvPr>
            <p:ph type="sldNum" sz="quarter" idx="10"/>
          </p:nvPr>
        </p:nvSpPr>
        <p:spPr/>
        <p:txBody>
          <a:bodyPr/>
          <a:lstStyle/>
          <a:p>
            <a:fld id="{DE3BA37C-0A84-45AC-80A7-87BC7F77D186}" type="slidenum">
              <a:rPr lang="zh-CN" altLang="en-US" smtClean="0"/>
              <a:t>20</a:t>
            </a:fld>
            <a:endParaRPr lang="zh-CN" altLang="en-US"/>
          </a:p>
        </p:txBody>
      </p:sp>
    </p:spTree>
    <p:extLst>
      <p:ext uri="{BB962C8B-B14F-4D97-AF65-F5344CB8AC3E}">
        <p14:creationId xmlns:p14="http://schemas.microsoft.com/office/powerpoint/2010/main" val="36389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天空开放指数。</a:t>
            </a:r>
            <a:r>
              <a:rPr lang="en-US" altLang="zh-CN" dirty="0" err="1"/>
              <a:t>ri</a:t>
            </a:r>
            <a:r>
              <a:rPr lang="zh-CN" altLang="en-US" dirty="0"/>
              <a:t>表示第</a:t>
            </a:r>
            <a:r>
              <a:rPr lang="en-US" altLang="zh-CN" dirty="0" err="1"/>
              <a:t>i</a:t>
            </a:r>
            <a:r>
              <a:rPr lang="zh-CN" altLang="en-US" dirty="0"/>
              <a:t>块天空区域的像素数目，</a:t>
            </a:r>
            <a:r>
              <a:rPr lang="en-US" altLang="zh-CN" dirty="0"/>
              <a:t>N</a:t>
            </a:r>
            <a:r>
              <a:rPr lang="zh-CN" altLang="en-US" dirty="0"/>
              <a:t>为总的像元数目。</a:t>
            </a:r>
          </a:p>
        </p:txBody>
      </p:sp>
      <p:sp>
        <p:nvSpPr>
          <p:cNvPr id="4" name="灯片编号占位符 3"/>
          <p:cNvSpPr>
            <a:spLocks noGrp="1"/>
          </p:cNvSpPr>
          <p:nvPr>
            <p:ph type="sldNum" sz="quarter" idx="10"/>
          </p:nvPr>
        </p:nvSpPr>
        <p:spPr/>
        <p:txBody>
          <a:bodyPr/>
          <a:lstStyle/>
          <a:p>
            <a:fld id="{DE3BA37C-0A84-45AC-80A7-87BC7F77D186}" type="slidenum">
              <a:rPr lang="zh-CN" altLang="en-US" smtClean="0"/>
              <a:t>21</a:t>
            </a:fld>
            <a:endParaRPr lang="zh-CN" altLang="en-US"/>
          </a:p>
        </p:txBody>
      </p:sp>
    </p:spTree>
    <p:extLst>
      <p:ext uri="{BB962C8B-B14F-4D97-AF65-F5344CB8AC3E}">
        <p14:creationId xmlns:p14="http://schemas.microsoft.com/office/powerpoint/2010/main" val="369433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提取</a:t>
            </a:r>
            <a:r>
              <a:rPr lang="en-US" altLang="zh-CN" dirty="0"/>
              <a:t>GIST</a:t>
            </a:r>
            <a:r>
              <a:rPr lang="zh-CN" altLang="en-US" dirty="0"/>
              <a:t>特征，并采用</a:t>
            </a:r>
            <a:r>
              <a:rPr lang="en-US" altLang="zh-CN" dirty="0"/>
              <a:t>PCA</a:t>
            </a:r>
            <a:r>
              <a:rPr lang="zh-CN" altLang="en-US" dirty="0"/>
              <a:t>对其降维，采用</a:t>
            </a:r>
            <a:r>
              <a:rPr lang="en-US" altLang="zh-CN" dirty="0" err="1"/>
              <a:t>kmeans</a:t>
            </a:r>
            <a:r>
              <a:rPr lang="zh-CN" altLang="en-US" dirty="0"/>
              <a:t>聚类，当类别数目为</a:t>
            </a:r>
            <a:r>
              <a:rPr lang="en-US" altLang="zh-CN" dirty="0"/>
              <a:t>2</a:t>
            </a:r>
            <a:r>
              <a:rPr lang="zh-CN" altLang="en-US" dirty="0"/>
              <a:t>和</a:t>
            </a:r>
            <a:r>
              <a:rPr lang="en-US" altLang="zh-CN" dirty="0"/>
              <a:t>4</a:t>
            </a:r>
            <a:r>
              <a:rPr lang="zh-CN" altLang="en-US" dirty="0"/>
              <a:t>时，</a:t>
            </a:r>
            <a:r>
              <a:rPr lang="en-US" altLang="zh-CN" dirty="0"/>
              <a:t>silhouette</a:t>
            </a:r>
            <a:r>
              <a:rPr lang="zh-CN" altLang="en-US" dirty="0"/>
              <a:t>较高，聚类效果相对较好。</a:t>
            </a:r>
            <a:endParaRPr lang="en-US" altLang="zh-CN" dirty="0"/>
          </a:p>
          <a:p>
            <a:r>
              <a:rPr lang="zh-CN" altLang="en-US" dirty="0"/>
              <a:t>当</a:t>
            </a:r>
            <a:r>
              <a:rPr lang="en-US" altLang="zh-CN" dirty="0"/>
              <a:t>k=2</a:t>
            </a:r>
            <a:r>
              <a:rPr lang="zh-CN" altLang="en-US" dirty="0"/>
              <a:t>和</a:t>
            </a:r>
            <a:r>
              <a:rPr lang="en-US" altLang="zh-CN" dirty="0"/>
              <a:t>4</a:t>
            </a:r>
            <a:r>
              <a:rPr lang="zh-CN" altLang="en-US" dirty="0"/>
              <a:t>时分别分析每一类的街景照片。每一列为一类中的部分照片，类之间差别较明显，说明采用</a:t>
            </a:r>
            <a:r>
              <a:rPr lang="en-US" altLang="zh-CN" dirty="0"/>
              <a:t>GIST</a:t>
            </a:r>
            <a:r>
              <a:rPr lang="zh-CN" altLang="en-US" dirty="0"/>
              <a:t>特征来描述照片的场景语义较合理，效果较好。</a:t>
            </a:r>
          </a:p>
        </p:txBody>
      </p:sp>
      <p:sp>
        <p:nvSpPr>
          <p:cNvPr id="4" name="灯片编号占位符 3"/>
          <p:cNvSpPr>
            <a:spLocks noGrp="1"/>
          </p:cNvSpPr>
          <p:nvPr>
            <p:ph type="sldNum" sz="quarter" idx="10"/>
          </p:nvPr>
        </p:nvSpPr>
        <p:spPr/>
        <p:txBody>
          <a:bodyPr/>
          <a:lstStyle/>
          <a:p>
            <a:fld id="{DE3BA37C-0A84-45AC-80A7-87BC7F77D186}" type="slidenum">
              <a:rPr lang="zh-CN" altLang="en-US" smtClean="0"/>
              <a:t>25</a:t>
            </a:fld>
            <a:endParaRPr lang="zh-CN" altLang="en-US"/>
          </a:p>
        </p:txBody>
      </p:sp>
    </p:spTree>
    <p:extLst>
      <p:ext uri="{BB962C8B-B14F-4D97-AF65-F5344CB8AC3E}">
        <p14:creationId xmlns:p14="http://schemas.microsoft.com/office/powerpoint/2010/main" val="2475759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3BA37C-0A84-45AC-80A7-87BC7F77D186}" type="slidenum">
              <a:rPr lang="zh-CN" altLang="en-US" smtClean="0"/>
              <a:t>26</a:t>
            </a:fld>
            <a:endParaRPr lang="zh-CN" altLang="en-US"/>
          </a:p>
        </p:txBody>
      </p:sp>
    </p:spTree>
    <p:extLst>
      <p:ext uri="{BB962C8B-B14F-4D97-AF65-F5344CB8AC3E}">
        <p14:creationId xmlns:p14="http://schemas.microsoft.com/office/powerpoint/2010/main" val="4204079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3BA37C-0A84-45AC-80A7-87BC7F77D186}" type="slidenum">
              <a:rPr lang="zh-CN" altLang="en-US" smtClean="0"/>
              <a:t>27</a:t>
            </a:fld>
            <a:endParaRPr lang="zh-CN" altLang="en-US"/>
          </a:p>
        </p:txBody>
      </p:sp>
    </p:spTree>
    <p:extLst>
      <p:ext uri="{BB962C8B-B14F-4D97-AF65-F5344CB8AC3E}">
        <p14:creationId xmlns:p14="http://schemas.microsoft.com/office/powerpoint/2010/main" val="1891250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3BA37C-0A84-45AC-80A7-87BC7F77D186}" type="slidenum">
              <a:rPr lang="zh-CN" altLang="en-US" smtClean="0"/>
              <a:t>10</a:t>
            </a:fld>
            <a:endParaRPr lang="zh-CN" altLang="en-US"/>
          </a:p>
        </p:txBody>
      </p:sp>
    </p:spTree>
    <p:extLst>
      <p:ext uri="{BB962C8B-B14F-4D97-AF65-F5344CB8AC3E}">
        <p14:creationId xmlns:p14="http://schemas.microsoft.com/office/powerpoint/2010/main" val="1370152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3BA37C-0A84-45AC-80A7-87BC7F77D186}" type="slidenum">
              <a:rPr lang="zh-CN" altLang="en-US" smtClean="0"/>
              <a:t>11</a:t>
            </a:fld>
            <a:endParaRPr lang="zh-CN" altLang="en-US"/>
          </a:p>
        </p:txBody>
      </p:sp>
    </p:spTree>
    <p:extLst>
      <p:ext uri="{BB962C8B-B14F-4D97-AF65-F5344CB8AC3E}">
        <p14:creationId xmlns:p14="http://schemas.microsoft.com/office/powerpoint/2010/main" val="101756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3BA37C-0A84-45AC-80A7-87BC7F77D186}" type="slidenum">
              <a:rPr lang="zh-CN" altLang="en-US" smtClean="0"/>
              <a:t>12</a:t>
            </a:fld>
            <a:endParaRPr lang="zh-CN" altLang="en-US"/>
          </a:p>
        </p:txBody>
      </p:sp>
    </p:spTree>
    <p:extLst>
      <p:ext uri="{BB962C8B-B14F-4D97-AF65-F5344CB8AC3E}">
        <p14:creationId xmlns:p14="http://schemas.microsoft.com/office/powerpoint/2010/main" val="980652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3BA37C-0A84-45AC-80A7-87BC7F77D186}" type="slidenum">
              <a:rPr lang="zh-CN" altLang="en-US" smtClean="0"/>
              <a:t>13</a:t>
            </a:fld>
            <a:endParaRPr lang="zh-CN" altLang="en-US"/>
          </a:p>
        </p:txBody>
      </p:sp>
    </p:spTree>
    <p:extLst>
      <p:ext uri="{BB962C8B-B14F-4D97-AF65-F5344CB8AC3E}">
        <p14:creationId xmlns:p14="http://schemas.microsoft.com/office/powerpoint/2010/main" val="295978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3BA37C-0A84-45AC-80A7-87BC7F77D186}" type="slidenum">
              <a:rPr lang="zh-CN" altLang="en-US" smtClean="0"/>
              <a:t>14</a:t>
            </a:fld>
            <a:endParaRPr lang="zh-CN" altLang="en-US"/>
          </a:p>
        </p:txBody>
      </p:sp>
    </p:spTree>
    <p:extLst>
      <p:ext uri="{BB962C8B-B14F-4D97-AF65-F5344CB8AC3E}">
        <p14:creationId xmlns:p14="http://schemas.microsoft.com/office/powerpoint/2010/main" val="2875651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街景地图依附于路网。在路网上采用一定距离间隔设置街景照片采集点，获取其前后左右四个方向的平均绿化指数，作为该点的绿化指数。一条街道的绿化指数采用街道上采样点的绿化指数均值。</a:t>
            </a:r>
          </a:p>
          <a:p>
            <a:r>
              <a:rPr lang="zh-CN" altLang="en-US" dirty="0"/>
              <a:t>绿化指数计算方法：</a:t>
            </a:r>
            <a:r>
              <a:rPr lang="en-US" altLang="zh-CN" dirty="0"/>
              <a:t>RGB</a:t>
            </a:r>
            <a:r>
              <a:rPr lang="zh-CN" altLang="en-US" dirty="0"/>
              <a:t>图像转为</a:t>
            </a:r>
            <a:r>
              <a:rPr lang="en-US" altLang="zh-CN" dirty="0"/>
              <a:t>HSV</a:t>
            </a:r>
            <a:r>
              <a:rPr lang="zh-CN" altLang="en-US" dirty="0"/>
              <a:t>颜色模式，当</a:t>
            </a:r>
            <a:r>
              <a:rPr lang="en-US" altLang="zh-CN" dirty="0"/>
              <a:t>H</a:t>
            </a:r>
            <a:r>
              <a:rPr lang="zh-CN" altLang="en-US" dirty="0"/>
              <a:t>值位于</a:t>
            </a:r>
            <a:r>
              <a:rPr lang="en-US" altLang="zh-CN" dirty="0"/>
              <a:t>75~165</a:t>
            </a:r>
            <a:r>
              <a:rPr lang="zh-CN" altLang="en-US" dirty="0"/>
              <a:t>时为绿色。统计绿色像素的比例，作为绿化指数。</a:t>
            </a:r>
          </a:p>
        </p:txBody>
      </p:sp>
      <p:sp>
        <p:nvSpPr>
          <p:cNvPr id="4" name="灯片编号占位符 3"/>
          <p:cNvSpPr>
            <a:spLocks noGrp="1"/>
          </p:cNvSpPr>
          <p:nvPr>
            <p:ph type="sldNum" sz="quarter" idx="10"/>
          </p:nvPr>
        </p:nvSpPr>
        <p:spPr/>
        <p:txBody>
          <a:bodyPr/>
          <a:lstStyle/>
          <a:p>
            <a:fld id="{DE3BA37C-0A84-45AC-80A7-87BC7F77D186}" type="slidenum">
              <a:rPr lang="zh-CN" altLang="en-US" smtClean="0"/>
              <a:t>16</a:t>
            </a:fld>
            <a:endParaRPr lang="zh-CN" altLang="en-US"/>
          </a:p>
        </p:txBody>
      </p:sp>
    </p:spTree>
    <p:extLst>
      <p:ext uri="{BB962C8B-B14F-4D97-AF65-F5344CB8AC3E}">
        <p14:creationId xmlns:p14="http://schemas.microsoft.com/office/powerpoint/2010/main" val="593555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Gist</a:t>
            </a:r>
            <a:r>
              <a:rPr lang="zh-CN" altLang="en-US" dirty="0"/>
              <a:t>特征可用于描述场景的全局特征，因而可用于场景分类。</a:t>
            </a:r>
            <a:endParaRPr lang="en-US" altLang="zh-CN" dirty="0"/>
          </a:p>
          <a:p>
            <a:r>
              <a:rPr lang="zh-CN" altLang="en-US" dirty="0"/>
              <a:t>每一张影像可用一个较高维度的向量来表征。</a:t>
            </a:r>
            <a:endParaRPr lang="en-US" altLang="zh-CN" dirty="0"/>
          </a:p>
          <a:p>
            <a:r>
              <a:rPr lang="zh-CN" altLang="en-US" dirty="0"/>
              <a:t>采用</a:t>
            </a:r>
            <a:r>
              <a:rPr lang="en-US" altLang="zh-CN" dirty="0"/>
              <a:t>PCA/ICA</a:t>
            </a:r>
            <a:r>
              <a:rPr lang="zh-CN" altLang="en-US" dirty="0"/>
              <a:t>等方法降维，最后应用于聚类和分类研究。</a:t>
            </a:r>
          </a:p>
        </p:txBody>
      </p:sp>
      <p:sp>
        <p:nvSpPr>
          <p:cNvPr id="4" name="灯片编号占位符 3"/>
          <p:cNvSpPr>
            <a:spLocks noGrp="1"/>
          </p:cNvSpPr>
          <p:nvPr>
            <p:ph type="sldNum" sz="quarter" idx="10"/>
          </p:nvPr>
        </p:nvSpPr>
        <p:spPr/>
        <p:txBody>
          <a:bodyPr/>
          <a:lstStyle/>
          <a:p>
            <a:fld id="{DE3BA37C-0A84-45AC-80A7-87BC7F77D186}" type="slidenum">
              <a:rPr lang="zh-CN" altLang="en-US" smtClean="0"/>
              <a:t>17</a:t>
            </a:fld>
            <a:endParaRPr lang="zh-CN" altLang="en-US"/>
          </a:p>
        </p:txBody>
      </p:sp>
    </p:spTree>
    <p:extLst>
      <p:ext uri="{BB962C8B-B14F-4D97-AF65-F5344CB8AC3E}">
        <p14:creationId xmlns:p14="http://schemas.microsoft.com/office/powerpoint/2010/main" val="523967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突出区域饱和度。</a:t>
            </a:r>
            <a:r>
              <a:rPr lang="en-US" altLang="zh-CN" dirty="0"/>
              <a:t>RGB-&gt;Lab</a:t>
            </a:r>
            <a:r>
              <a:rPr lang="zh-CN" altLang="en-US" dirty="0"/>
              <a:t>空间，（</a:t>
            </a:r>
            <a:r>
              <a:rPr lang="en-US" altLang="zh-CN" dirty="0"/>
              <a:t>1</a:t>
            </a:r>
            <a:r>
              <a:rPr lang="zh-CN" altLang="en-US" dirty="0"/>
              <a:t>）采用</a:t>
            </a:r>
            <a:r>
              <a:rPr lang="en-US" altLang="zh-CN" dirty="0"/>
              <a:t>log-Gaber</a:t>
            </a:r>
            <a:r>
              <a:rPr lang="zh-CN" altLang="en-US" dirty="0"/>
              <a:t>滤波对</a:t>
            </a:r>
            <a:r>
              <a:rPr lang="en-US" altLang="zh-CN" dirty="0"/>
              <a:t>FL(x),Fa(x),Fb(x)</a:t>
            </a:r>
            <a:r>
              <a:rPr lang="zh-CN" altLang="en-US" dirty="0"/>
              <a:t>在频域内进行滤波，三者结合得到频率显著度</a:t>
            </a:r>
            <a:r>
              <a:rPr lang="en-US" altLang="zh-CN" dirty="0"/>
              <a:t>SF</a:t>
            </a:r>
            <a:r>
              <a:rPr lang="zh-CN" altLang="en-US" dirty="0"/>
              <a:t>；（</a:t>
            </a:r>
            <a:r>
              <a:rPr lang="en-US" altLang="zh-CN" dirty="0"/>
              <a:t>2</a:t>
            </a:r>
            <a:r>
              <a:rPr lang="zh-CN" altLang="en-US" dirty="0"/>
              <a:t>）采用</a:t>
            </a:r>
            <a:r>
              <a:rPr lang="en-US" altLang="zh-CN" dirty="0"/>
              <a:t>Fa</a:t>
            </a:r>
            <a:r>
              <a:rPr lang="zh-CN" altLang="en-US" dirty="0"/>
              <a:t>和</a:t>
            </a:r>
            <a:r>
              <a:rPr lang="en-US" altLang="zh-CN" dirty="0"/>
              <a:t>Fb</a:t>
            </a:r>
            <a:r>
              <a:rPr lang="zh-CN" altLang="en-US" dirty="0"/>
              <a:t>进行线性变换（归一化），再通过高斯变换构造颜色空间的冷热值，得到颜色显著度</a:t>
            </a:r>
            <a:r>
              <a:rPr lang="en-US" altLang="zh-CN" dirty="0"/>
              <a:t>SC</a:t>
            </a:r>
            <a:r>
              <a:rPr lang="zh-CN" altLang="en-US" dirty="0"/>
              <a:t>；（</a:t>
            </a:r>
            <a:r>
              <a:rPr lang="en-US" altLang="zh-CN" dirty="0"/>
              <a:t>3</a:t>
            </a:r>
            <a:r>
              <a:rPr lang="zh-CN" altLang="en-US" dirty="0"/>
              <a:t>）认为图片中心区域的部分更具有吸引力，采用逐像素高斯变换得到像元显著度</a:t>
            </a:r>
            <a:r>
              <a:rPr lang="en-US" altLang="zh-CN" dirty="0"/>
              <a:t>SD</a:t>
            </a:r>
            <a:r>
              <a:rPr lang="zh-CN" altLang="en-US" dirty="0"/>
              <a:t>；三者相乘得到整体的显著度（灰度、逐像元的），采用阈值划分使得组内误差最小来提取显著区域。采用显著区内的像素</a:t>
            </a:r>
            <a:r>
              <a:rPr lang="en-US" altLang="zh-CN" dirty="0"/>
              <a:t>RGB</a:t>
            </a:r>
            <a:r>
              <a:rPr lang="zh-CN" altLang="en-US" dirty="0"/>
              <a:t>最大最小值来计算显著度。</a:t>
            </a:r>
          </a:p>
        </p:txBody>
      </p:sp>
      <p:sp>
        <p:nvSpPr>
          <p:cNvPr id="4" name="灯片编号占位符 3"/>
          <p:cNvSpPr>
            <a:spLocks noGrp="1"/>
          </p:cNvSpPr>
          <p:nvPr>
            <p:ph type="sldNum" sz="quarter" idx="10"/>
          </p:nvPr>
        </p:nvSpPr>
        <p:spPr/>
        <p:txBody>
          <a:bodyPr/>
          <a:lstStyle/>
          <a:p>
            <a:fld id="{DE3BA37C-0A84-45AC-80A7-87BC7F77D186}" type="slidenum">
              <a:rPr lang="zh-CN" altLang="en-US" smtClean="0"/>
              <a:t>19</a:t>
            </a:fld>
            <a:endParaRPr lang="zh-CN" altLang="en-US"/>
          </a:p>
        </p:txBody>
      </p:sp>
    </p:spTree>
    <p:extLst>
      <p:ext uri="{BB962C8B-B14F-4D97-AF65-F5344CB8AC3E}">
        <p14:creationId xmlns:p14="http://schemas.microsoft.com/office/powerpoint/2010/main" val="2867917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38C8A33-6DBA-4A71-AD35-1E9B39E87258}" type="datetimeFigureOut">
              <a:rPr lang="zh-CN" altLang="en-US" smtClean="0"/>
              <a:t>2018/10/22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3638403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38C8A33-6DBA-4A71-AD35-1E9B39E87258}" type="datetimeFigureOut">
              <a:rPr lang="zh-CN" altLang="en-US" smtClean="0"/>
              <a:t>2018/10/22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669885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38C8A33-6DBA-4A71-AD35-1E9B39E87258}" type="datetimeFigureOut">
              <a:rPr lang="zh-CN" altLang="en-US" smtClean="0"/>
              <a:t>2018/10/22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3492310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38C8A33-6DBA-4A71-AD35-1E9B39E87258}" type="datetimeFigureOut">
              <a:rPr lang="zh-CN" altLang="en-US" smtClean="0"/>
              <a:t>2018/10/22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4106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38C8A33-6DBA-4A71-AD35-1E9B39E87258}" type="datetimeFigureOut">
              <a:rPr lang="zh-CN" altLang="en-US" smtClean="0"/>
              <a:t>2018/10/22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100287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38C8A33-6DBA-4A71-AD35-1E9B39E87258}" type="datetimeFigureOut">
              <a:rPr lang="zh-CN" altLang="en-US" smtClean="0"/>
              <a:t>2018/10/22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795876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38C8A33-6DBA-4A71-AD35-1E9B39E87258}" type="datetimeFigureOut">
              <a:rPr lang="zh-CN" altLang="en-US" smtClean="0"/>
              <a:t>2018/10/22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183771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38C8A33-6DBA-4A71-AD35-1E9B39E87258}" type="datetimeFigureOut">
              <a:rPr lang="zh-CN" altLang="en-US" smtClean="0"/>
              <a:t>2018/10/22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1694602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C8A33-6DBA-4A71-AD35-1E9B39E87258}" type="datetimeFigureOut">
              <a:rPr lang="zh-CN" altLang="en-US" smtClean="0"/>
              <a:t>2018/10/22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856873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938C8A33-6DBA-4A71-AD35-1E9B39E87258}" type="datetimeFigureOut">
              <a:rPr lang="zh-CN" altLang="en-US" smtClean="0"/>
              <a:t>2018/10/22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222663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938C8A33-6DBA-4A71-AD35-1E9B39E87258}" type="datetimeFigureOut">
              <a:rPr lang="zh-CN" altLang="en-US" smtClean="0"/>
              <a:t>2018/10/22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161749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C8A33-6DBA-4A71-AD35-1E9B39E87258}" type="datetimeFigureOut">
              <a:rPr lang="zh-CN" altLang="en-US" smtClean="0"/>
              <a:t>2018/10/22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34D9FF-9ACD-4103-9151-994DC4EE80DA}" type="slidenum">
              <a:rPr lang="zh-CN" altLang="en-US" smtClean="0"/>
              <a:t>‹#›</a:t>
            </a:fld>
            <a:endParaRPr lang="zh-CN" altLang="en-US"/>
          </a:p>
        </p:txBody>
      </p:sp>
    </p:spTree>
    <p:extLst>
      <p:ext uri="{BB962C8B-B14F-4D97-AF65-F5344CB8AC3E}">
        <p14:creationId xmlns:p14="http://schemas.microsoft.com/office/powerpoint/2010/main" val="36436886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jpe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hyperlink" Target="http://people.csail.mit.edu/torralba/code/spatialenvelop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8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50.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2.png"/><Relationship Id="rId2" Type="http://schemas.openxmlformats.org/officeDocument/2006/relationships/image" Target="../media/image57.png"/><Relationship Id="rId16"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69.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chart" Target="../charts/chart1.xml"/></Relationships>
</file>

<file path=ppt/slides/_rels/slide25.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2.png"/><Relationship Id="rId26" Type="http://schemas.openxmlformats.org/officeDocument/2006/relationships/image" Target="../media/image88.png"/><Relationship Id="rId3" Type="http://schemas.openxmlformats.org/officeDocument/2006/relationships/image" Target="../media/image2.png"/><Relationship Id="rId21" Type="http://schemas.openxmlformats.org/officeDocument/2006/relationships/image" Target="../media/image85.png"/><Relationship Id="rId34" Type="http://schemas.openxmlformats.org/officeDocument/2006/relationships/image" Target="../media/image5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53.png"/><Relationship Id="rId25" Type="http://schemas.openxmlformats.org/officeDocument/2006/relationships/image" Target="../media/image54.png"/><Relationship Id="rId33" Type="http://schemas.openxmlformats.org/officeDocument/2006/relationships/image" Target="../media/image95.png"/><Relationship Id="rId2" Type="http://schemas.openxmlformats.org/officeDocument/2006/relationships/notesSlide" Target="../notesSlides/notesSlide12.xml"/><Relationship Id="rId16" Type="http://schemas.openxmlformats.org/officeDocument/2006/relationships/image" Target="../media/image81.png"/><Relationship Id="rId20" Type="http://schemas.openxmlformats.org/officeDocument/2006/relationships/image" Target="../media/image84.png"/><Relationship Id="rId29"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7.png"/><Relationship Id="rId32" Type="http://schemas.openxmlformats.org/officeDocument/2006/relationships/image" Target="../media/image94.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6.png"/><Relationship Id="rId28" Type="http://schemas.openxmlformats.org/officeDocument/2006/relationships/image" Target="../media/image90.png"/><Relationship Id="rId36" Type="http://schemas.openxmlformats.org/officeDocument/2006/relationships/hyperlink" Target="http://scikit-learn.org/stable/modules/clustering.html#silhouette-coefficient" TargetMode="External"/><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3.png"/><Relationship Id="rId4" Type="http://schemas.openxmlformats.org/officeDocument/2006/relationships/chart" Target="../charts/chart3.xml"/><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55.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hyperlink" Target="http://scikit-learn.org/stable/modules/clustering.html#k-means" TargetMode="External"/><Relationship Id="rId8"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png"/><Relationship Id="rId7"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2.png"/><Relationship Id="rId5" Type="http://schemas.microsoft.com/office/2007/relationships/hdphoto" Target="../media/hdphoto2.wdp"/><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6.png"/><Relationship Id="rId12"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105.tiff"/><Relationship Id="rId5" Type="http://schemas.openxmlformats.org/officeDocument/2006/relationships/image" Target="../media/image64.png"/><Relationship Id="rId10" Type="http://schemas.openxmlformats.org/officeDocument/2006/relationships/image" Target="../media/image104.tiff"/><Relationship Id="rId4" Type="http://schemas.openxmlformats.org/officeDocument/2006/relationships/image" Target="../media/image63.pn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12.png"/><Relationship Id="rId7" Type="http://schemas.openxmlformats.org/officeDocument/2006/relationships/image" Target="../media/image11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9.emf"/><Relationship Id="rId10" Type="http://schemas.openxmlformats.org/officeDocument/2006/relationships/image" Target="../media/image2.png"/><Relationship Id="rId4" Type="http://schemas.openxmlformats.org/officeDocument/2006/relationships/oleObject" Target="../embeddings/oleObject1.bin"/><Relationship Id="rId9" Type="http://schemas.openxmlformats.org/officeDocument/2006/relationships/image" Target="../media/image111.emf"/></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3.emf"/><Relationship Id="rId5" Type="http://schemas.openxmlformats.org/officeDocument/2006/relationships/oleObject" Target="../embeddings/oleObject4.bin"/><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lbs.qq.com/tool/streetview/index.html" TargetMode="External"/><Relationship Id="rId5" Type="http://schemas.openxmlformats.org/officeDocument/2006/relationships/hyperlink" Target="http://lbs.qq.com/panostatic_v1/index.html"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ADE30DEE-C01E-4F09-A52C-4884C2DA4C38}"/>
              </a:ext>
            </a:extLst>
          </p:cNvPr>
          <p:cNvSpPr/>
          <p:nvPr/>
        </p:nvSpPr>
        <p:spPr>
          <a:xfrm>
            <a:off x="0" y="3988526"/>
            <a:ext cx="9144000" cy="2133600"/>
          </a:xfrm>
          <a:prstGeom prst="rect">
            <a:avLst/>
          </a:prstGeom>
          <a:solidFill>
            <a:srgbClr val="322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副标题 2">
            <a:extLst>
              <a:ext uri="{FF2B5EF4-FFF2-40B4-BE49-F238E27FC236}">
                <a16:creationId xmlns:a16="http://schemas.microsoft.com/office/drawing/2014/main" xmlns="" id="{F2A6DD11-06A3-4531-9CA6-E76FF801CC02}"/>
              </a:ext>
            </a:extLst>
          </p:cNvPr>
          <p:cNvSpPr>
            <a:spLocks noGrp="1"/>
          </p:cNvSpPr>
          <p:nvPr>
            <p:ph type="subTitle" idx="1"/>
          </p:nvPr>
        </p:nvSpPr>
        <p:spPr>
          <a:xfrm>
            <a:off x="792980" y="4941168"/>
            <a:ext cx="7558040" cy="1085163"/>
          </a:xfrm>
        </p:spPr>
        <p:txBody>
          <a:bodyPr rtlCol="0">
            <a:noAutofit/>
          </a:bodyPr>
          <a:lstStyle/>
          <a:p>
            <a:pPr>
              <a:lnSpc>
                <a:spcPct val="130000"/>
              </a:lnSpc>
            </a:pPr>
            <a:r>
              <a:rPr lang="zh-CN" altLang="en-US" sz="1400" b="1" dirty="0">
                <a:solidFill>
                  <a:schemeClr val="bg2"/>
                </a:solidFill>
                <a:latin typeface="微软雅黑 Light" panose="020B0502040204020203" pitchFamily="34" charset="-122"/>
                <a:ea typeface="微软雅黑 Light" panose="020B0502040204020203" pitchFamily="34" charset="-122"/>
              </a:rPr>
              <a:t>刘</a:t>
            </a:r>
            <a:r>
              <a:rPr lang="zh-CN" altLang="en-US" sz="1400" b="1" dirty="0" smtClean="0">
                <a:solidFill>
                  <a:schemeClr val="bg2"/>
                </a:solidFill>
                <a:latin typeface="微软雅黑 Light" panose="020B0502040204020203" pitchFamily="34" charset="-122"/>
                <a:ea typeface="微软雅黑 Light" panose="020B0502040204020203" pitchFamily="34" charset="-122"/>
              </a:rPr>
              <a:t>小平教授  刘</a:t>
            </a:r>
            <a:r>
              <a:rPr lang="zh-CN" altLang="en-US" sz="1400" b="1" dirty="0">
                <a:solidFill>
                  <a:schemeClr val="bg2"/>
                </a:solidFill>
                <a:latin typeface="微软雅黑 Light" panose="020B0502040204020203" pitchFamily="34" charset="-122"/>
                <a:ea typeface="微软雅黑 Light" panose="020B0502040204020203" pitchFamily="34" charset="-122"/>
              </a:rPr>
              <a:t>鹏华</a:t>
            </a:r>
            <a:endParaRPr lang="en-US" altLang="zh-CN" sz="1400" b="1" dirty="0">
              <a:solidFill>
                <a:schemeClr val="bg2"/>
              </a:solidFill>
              <a:latin typeface="微软雅黑 Light" panose="020B0502040204020203" pitchFamily="34" charset="-122"/>
              <a:ea typeface="微软雅黑 Light" panose="020B0502040204020203" pitchFamily="34" charset="-122"/>
            </a:endParaRPr>
          </a:p>
          <a:p>
            <a:pPr rtl="0">
              <a:lnSpc>
                <a:spcPct val="130000"/>
              </a:lnSpc>
            </a:pPr>
            <a:r>
              <a:rPr lang="en-US" altLang="zh-CN" sz="1400" dirty="0">
                <a:solidFill>
                  <a:schemeClr val="bg2"/>
                </a:solidFill>
                <a:latin typeface="Cambria" panose="02040503050406030204" pitchFamily="18" charset="0"/>
                <a:ea typeface="Cambria" panose="02040503050406030204" pitchFamily="18" charset="0"/>
              </a:rPr>
              <a:t>liuph3@mail2.sysu.edu.cn</a:t>
            </a:r>
          </a:p>
          <a:p>
            <a:pPr rtl="0">
              <a:lnSpc>
                <a:spcPct val="130000"/>
              </a:lnSpc>
            </a:pPr>
            <a:r>
              <a:rPr lang="zh-CN" altLang="en-US" sz="1400" b="1" dirty="0">
                <a:solidFill>
                  <a:schemeClr val="bg2"/>
                </a:solidFill>
                <a:latin typeface="微软雅黑 Light" panose="020B0502040204020203" pitchFamily="34" charset="-122"/>
                <a:ea typeface="微软雅黑 Light" panose="020B0502040204020203" pitchFamily="34" charset="-122"/>
              </a:rPr>
              <a:t>中山大学</a:t>
            </a:r>
          </a:p>
        </p:txBody>
      </p:sp>
      <p:sp>
        <p:nvSpPr>
          <p:cNvPr id="5" name="文本框 4">
            <a:extLst>
              <a:ext uri="{FF2B5EF4-FFF2-40B4-BE49-F238E27FC236}">
                <a16:creationId xmlns:a16="http://schemas.microsoft.com/office/drawing/2014/main" xmlns="" id="{4077DFD7-A7F3-4C4A-ABBF-750EE53A0A48}"/>
              </a:ext>
            </a:extLst>
          </p:cNvPr>
          <p:cNvSpPr txBox="1"/>
          <p:nvPr/>
        </p:nvSpPr>
        <p:spPr>
          <a:xfrm>
            <a:off x="3094672" y="4293096"/>
            <a:ext cx="2954655" cy="646331"/>
          </a:xfrm>
          <a:prstGeom prst="rect">
            <a:avLst/>
          </a:prstGeom>
          <a:noFill/>
        </p:spPr>
        <p:txBody>
          <a:bodyPr wrap="none" rtlCol="0">
            <a:spAutoFit/>
          </a:bodyPr>
          <a:lstStyle/>
          <a:p>
            <a:pPr algn="ctr"/>
            <a:r>
              <a:rPr lang="zh-CN" altLang="en-US" sz="3600" b="1" dirty="0">
                <a:solidFill>
                  <a:schemeClr val="bg2"/>
                </a:solidFill>
                <a:latin typeface="微软雅黑 Light" panose="020B0502040204020203" pitchFamily="34" charset="-122"/>
                <a:ea typeface="微软雅黑 Light" panose="020B0502040204020203" pitchFamily="34" charset="-122"/>
              </a:rPr>
              <a:t>从街景看城市</a:t>
            </a:r>
          </a:p>
        </p:txBody>
      </p:sp>
    </p:spTree>
    <p:extLst>
      <p:ext uri="{BB962C8B-B14F-4D97-AF65-F5344CB8AC3E}">
        <p14:creationId xmlns:p14="http://schemas.microsoft.com/office/powerpoint/2010/main" val="4148653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EF6E8AEC-6D49-4569-BBF6-A234DCACF0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441101E0-075A-4CBD-B621-85F3FDA70EEE}"/>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07FB789C-D235-4852-9761-AFB8668C193F}"/>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27498339-AEB4-4650-9877-92AFA03DE89B}"/>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a:extLst>
              <a:ext uri="{FF2B5EF4-FFF2-40B4-BE49-F238E27FC236}">
                <a16:creationId xmlns:a16="http://schemas.microsoft.com/office/drawing/2014/main" xmlns="" id="{32B5A753-47A2-40CA-A104-C5D43021ABB5}"/>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xmlns="" id="{7FB5764A-6A37-4250-818A-ED73717E3DB3}"/>
              </a:ext>
            </a:extLst>
          </p:cNvPr>
          <p:cNvSpPr txBox="1"/>
          <p:nvPr/>
        </p:nvSpPr>
        <p:spPr>
          <a:xfrm>
            <a:off x="876687" y="149590"/>
            <a:ext cx="279275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街景图片获取</a:t>
            </a:r>
          </a:p>
        </p:txBody>
      </p:sp>
      <p:sp>
        <p:nvSpPr>
          <p:cNvPr id="2" name="文本框 1"/>
          <p:cNvSpPr txBox="1"/>
          <p:nvPr/>
        </p:nvSpPr>
        <p:spPr>
          <a:xfrm>
            <a:off x="547296" y="1380432"/>
            <a:ext cx="8355164" cy="2973122"/>
          </a:xfrm>
          <a:prstGeom prst="rect">
            <a:avLst/>
          </a:prstGeom>
          <a:noFill/>
        </p:spPr>
        <p:txBody>
          <a:bodyPr wrap="square" rtlCol="0">
            <a:spAutoFit/>
          </a:bodyPr>
          <a:lstStyle/>
          <a:p>
            <a:pPr marL="342900" indent="-342900">
              <a:lnSpc>
                <a:spcPct val="130000"/>
              </a:lnSpc>
              <a:buAutoNum type="arabicPeriod"/>
            </a:pPr>
            <a:r>
              <a:rPr lang="zh-CN" altLang="en-US" dirty="0">
                <a:solidFill>
                  <a:srgbClr val="C00000"/>
                </a:solidFill>
                <a:latin typeface="Cambria" panose="02040503050406030204" pitchFamily="18" charset="0"/>
                <a:ea typeface="微软雅黑" panose="020B0503020204020204" pitchFamily="34" charset="-122"/>
              </a:rPr>
              <a:t>网格搜索</a:t>
            </a:r>
            <a:endParaRPr lang="en-US" altLang="zh-CN" dirty="0">
              <a:solidFill>
                <a:srgbClr val="C00000"/>
              </a:solidFill>
              <a:latin typeface="Cambria" panose="02040503050406030204" pitchFamily="18" charset="0"/>
              <a:ea typeface="Cambria" panose="02040503050406030204" pitchFamily="18" charset="0"/>
            </a:endParaRPr>
          </a:p>
          <a:p>
            <a:pPr lvl="1">
              <a:lnSpc>
                <a:spcPct val="130000"/>
              </a:lnSpc>
            </a:pPr>
            <a:r>
              <a:rPr lang="zh-CN" altLang="en-US" dirty="0">
                <a:latin typeface="Cambria" panose="02040503050406030204" pitchFamily="18" charset="0"/>
                <a:ea typeface="微软雅黑" panose="020B0503020204020204" pitchFamily="34" charset="-122"/>
              </a:rPr>
              <a:t>将研究区划分为</a:t>
            </a:r>
            <a:r>
              <a:rPr lang="en-US" altLang="zh-CN" dirty="0">
                <a:latin typeface="Cambria" panose="02040503050406030204" pitchFamily="18" charset="0"/>
                <a:ea typeface="Cambria" panose="02040503050406030204" pitchFamily="18" charset="0"/>
              </a:rPr>
              <a:t>100m×100m</a:t>
            </a:r>
            <a:r>
              <a:rPr lang="zh-CN" altLang="en-US" dirty="0">
                <a:latin typeface="Cambria" panose="02040503050406030204" pitchFamily="18" charset="0"/>
                <a:ea typeface="微软雅黑" panose="020B0503020204020204" pitchFamily="34" charset="-122"/>
              </a:rPr>
              <a:t>网格，通过网格中心点坐标搜索最近的街景点。</a:t>
            </a:r>
            <a:endParaRPr lang="en-US" altLang="zh-CN" dirty="0">
              <a:latin typeface="Cambria" panose="02040503050406030204" pitchFamily="18" charset="0"/>
              <a:ea typeface="微软雅黑" panose="020B0503020204020204" pitchFamily="34" charset="-122"/>
            </a:endParaRPr>
          </a:p>
          <a:p>
            <a:pPr lvl="1">
              <a:lnSpc>
                <a:spcPct val="130000"/>
              </a:lnSpc>
            </a:pPr>
            <a:endParaRPr lang="en-US" altLang="zh-CN" dirty="0">
              <a:latin typeface="Cambria" panose="02040503050406030204" pitchFamily="18" charset="0"/>
              <a:ea typeface="Cambria" panose="02040503050406030204" pitchFamily="18" charset="0"/>
            </a:endParaRPr>
          </a:p>
          <a:p>
            <a:pPr marL="342900" indent="-342900">
              <a:lnSpc>
                <a:spcPct val="130000"/>
              </a:lnSpc>
              <a:buAutoNum type="arabicPeriod"/>
            </a:pPr>
            <a:r>
              <a:rPr lang="zh-CN" altLang="en-US" dirty="0">
                <a:solidFill>
                  <a:srgbClr val="C00000"/>
                </a:solidFill>
                <a:latin typeface="Cambria" panose="02040503050406030204" pitchFamily="18" charset="0"/>
                <a:ea typeface="微软雅黑" panose="020B0503020204020204" pitchFamily="34" charset="-122"/>
              </a:rPr>
              <a:t>路网采样  </a:t>
            </a:r>
            <a:r>
              <a:rPr lang="en-US" altLang="zh-CN" sz="1400" dirty="0">
                <a:solidFill>
                  <a:schemeClr val="bg1">
                    <a:lumMod val="50000"/>
                  </a:schemeClr>
                </a:solidFill>
                <a:latin typeface="Cambria" panose="02040503050406030204" pitchFamily="18" charset="0"/>
                <a:ea typeface="Cambria" panose="02040503050406030204" pitchFamily="18" charset="0"/>
              </a:rPr>
              <a:t>(Long &amp; Liu, 2017)</a:t>
            </a:r>
          </a:p>
          <a:p>
            <a:pPr lvl="1">
              <a:lnSpc>
                <a:spcPct val="130000"/>
              </a:lnSpc>
            </a:pPr>
            <a:r>
              <a:rPr lang="zh-CN" altLang="en-US" dirty="0">
                <a:latin typeface="Cambria" panose="02040503050406030204" pitchFamily="18" charset="0"/>
                <a:ea typeface="微软雅黑" panose="020B0503020204020204" pitchFamily="34" charset="-122"/>
              </a:rPr>
              <a:t>利用现有路网（规划路网、</a:t>
            </a:r>
            <a:r>
              <a:rPr lang="en-US" altLang="zh-CN" dirty="0">
                <a:latin typeface="Cambria" panose="02040503050406030204" pitchFamily="18" charset="0"/>
                <a:ea typeface="Cambria" panose="02040503050406030204" pitchFamily="18" charset="0"/>
              </a:rPr>
              <a:t>OSM</a:t>
            </a:r>
            <a:r>
              <a:rPr lang="zh-CN" altLang="en-US" dirty="0">
                <a:latin typeface="Cambria" panose="02040503050406030204" pitchFamily="18" charset="0"/>
                <a:ea typeface="微软雅黑" panose="020B0503020204020204" pitchFamily="34" charset="-122"/>
              </a:rPr>
              <a:t>路网等），按一定距离采样，搜索街景点。</a:t>
            </a:r>
            <a:endParaRPr lang="en-US" altLang="zh-CN" dirty="0">
              <a:latin typeface="Cambria" panose="02040503050406030204" pitchFamily="18" charset="0"/>
              <a:ea typeface="微软雅黑" panose="020B0503020204020204" pitchFamily="34" charset="-122"/>
            </a:endParaRPr>
          </a:p>
          <a:p>
            <a:pPr lvl="1">
              <a:lnSpc>
                <a:spcPct val="130000"/>
              </a:lnSpc>
            </a:pPr>
            <a:endParaRPr lang="en-US" altLang="zh-CN" dirty="0">
              <a:latin typeface="Cambria" panose="02040503050406030204" pitchFamily="18" charset="0"/>
              <a:ea typeface="Cambria" panose="02040503050406030204" pitchFamily="18" charset="0"/>
            </a:endParaRPr>
          </a:p>
          <a:p>
            <a:pPr marL="342900" indent="-342900">
              <a:lnSpc>
                <a:spcPct val="130000"/>
              </a:lnSpc>
              <a:buAutoNum type="arabicPeriod"/>
            </a:pPr>
            <a:r>
              <a:rPr lang="zh-CN" altLang="en-US" dirty="0">
                <a:solidFill>
                  <a:srgbClr val="C00000"/>
                </a:solidFill>
                <a:latin typeface="Cambria" panose="02040503050406030204" pitchFamily="18" charset="0"/>
                <a:ea typeface="微软雅黑" panose="020B0503020204020204" pitchFamily="34" charset="-122"/>
              </a:rPr>
              <a:t>原始街景点抽稀</a:t>
            </a:r>
            <a:endParaRPr lang="en-US" altLang="zh-CN" dirty="0">
              <a:solidFill>
                <a:srgbClr val="C00000"/>
              </a:solidFill>
              <a:latin typeface="Cambria" panose="02040503050406030204" pitchFamily="18" charset="0"/>
              <a:ea typeface="Cambria" panose="02040503050406030204" pitchFamily="18" charset="0"/>
            </a:endParaRPr>
          </a:p>
          <a:p>
            <a:pPr lvl="1">
              <a:lnSpc>
                <a:spcPct val="130000"/>
              </a:lnSpc>
            </a:pPr>
            <a:r>
              <a:rPr lang="zh-CN" altLang="en-US" dirty="0">
                <a:latin typeface="Cambria" panose="02040503050406030204" pitchFamily="18" charset="0"/>
                <a:ea typeface="微软雅黑" panose="020B0503020204020204" pitchFamily="34" charset="-122"/>
              </a:rPr>
              <a:t>获取研究区内所有的街景点（间距约为</a:t>
            </a:r>
            <a:r>
              <a:rPr lang="en-US" altLang="zh-CN" dirty="0">
                <a:latin typeface="Cambria" panose="02040503050406030204" pitchFamily="18" charset="0"/>
                <a:ea typeface="Cambria" panose="02040503050406030204" pitchFamily="18" charset="0"/>
              </a:rPr>
              <a:t>10m</a:t>
            </a:r>
            <a:r>
              <a:rPr lang="zh-CN" altLang="en-US" dirty="0">
                <a:latin typeface="Cambria" panose="02040503050406030204" pitchFamily="18" charset="0"/>
                <a:ea typeface="微软雅黑" panose="020B0503020204020204" pitchFamily="34" charset="-122"/>
              </a:rPr>
              <a:t>），对其抽稀采样。</a:t>
            </a:r>
          </a:p>
        </p:txBody>
      </p:sp>
      <p:sp>
        <p:nvSpPr>
          <p:cNvPr id="9" name="矩形 8"/>
          <p:cNvSpPr/>
          <p:nvPr/>
        </p:nvSpPr>
        <p:spPr>
          <a:xfrm>
            <a:off x="207273" y="903011"/>
            <a:ext cx="2122697" cy="532453"/>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2.2. </a:t>
            </a:r>
            <a:r>
              <a:rPr lang="zh-CN" altLang="en-US" sz="2200" b="1" dirty="0">
                <a:latin typeface="Cambria" panose="02040503050406030204" pitchFamily="18" charset="0"/>
                <a:ea typeface="微软雅黑" panose="020B0503020204020204" pitchFamily="34" charset="-122"/>
              </a:rPr>
              <a:t>遍历街景点</a:t>
            </a:r>
            <a:endParaRPr lang="en-US" altLang="zh-CN" sz="2200" b="1" dirty="0">
              <a:latin typeface="Cambria" panose="02040503050406030204" pitchFamily="18" charset="0"/>
              <a:ea typeface="Cambria" panose="02040503050406030204" pitchFamily="18" charset="0"/>
            </a:endParaRPr>
          </a:p>
        </p:txBody>
      </p:sp>
      <p:grpSp>
        <p:nvGrpSpPr>
          <p:cNvPr id="34" name="组合 33"/>
          <p:cNvGrpSpPr/>
          <p:nvPr/>
        </p:nvGrpSpPr>
        <p:grpSpPr>
          <a:xfrm>
            <a:off x="16181" y="990600"/>
            <a:ext cx="191092" cy="356926"/>
            <a:chOff x="16181" y="988683"/>
            <a:chExt cx="141265" cy="387418"/>
          </a:xfrm>
        </p:grpSpPr>
        <p:sp>
          <p:nvSpPr>
            <p:cNvPr id="30" name="矩形 29"/>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矩形 30"/>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矩形 32"/>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xmlns="" id="{E79AD571-463E-42C6-84FB-2750A03DC959}"/>
              </a:ext>
            </a:extLst>
          </p:cNvPr>
          <p:cNvGrpSpPr/>
          <p:nvPr/>
        </p:nvGrpSpPr>
        <p:grpSpPr>
          <a:xfrm>
            <a:off x="3607985" y="4658063"/>
            <a:ext cx="2069502" cy="1386774"/>
            <a:chOff x="9585" y="7803"/>
            <a:chExt cx="1982" cy="1388"/>
          </a:xfrm>
        </p:grpSpPr>
        <p:pic>
          <p:nvPicPr>
            <p:cNvPr id="37" name="图片 36">
              <a:extLst>
                <a:ext uri="{FF2B5EF4-FFF2-40B4-BE49-F238E27FC236}">
                  <a16:creationId xmlns:a16="http://schemas.microsoft.com/office/drawing/2014/main" xmlns="" id="{FF450AD1-8F15-43E1-9F86-3E94FA7166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85" y="7803"/>
              <a:ext cx="1982" cy="1389"/>
            </a:xfrm>
            <a:prstGeom prst="rect">
              <a:avLst/>
            </a:prstGeom>
            <a:ln w="9525" cap="sq">
              <a:solidFill>
                <a:srgbClr val="000000"/>
              </a:solidFill>
              <a:miter lim="800000"/>
            </a:ln>
            <a:effectLst>
              <a:outerShdw blurRad="57150" dist="50800" dir="2700000" algn="tl" rotWithShape="0">
                <a:srgbClr val="000000">
                  <a:alpha val="40000"/>
                </a:srgbClr>
              </a:outerShdw>
            </a:effectLst>
          </p:spPr>
        </p:pic>
        <p:sp>
          <p:nvSpPr>
            <p:cNvPr id="38" name="椭圆 37">
              <a:extLst>
                <a:ext uri="{FF2B5EF4-FFF2-40B4-BE49-F238E27FC236}">
                  <a16:creationId xmlns:a16="http://schemas.microsoft.com/office/drawing/2014/main" xmlns="" id="{AD89EB0A-4FC3-4AE2-BF83-7FC689EE1314}"/>
                </a:ext>
              </a:extLst>
            </p:cNvPr>
            <p:cNvSpPr/>
            <p:nvPr/>
          </p:nvSpPr>
          <p:spPr>
            <a:xfrm>
              <a:off x="10476" y="9056"/>
              <a:ext cx="57" cy="57"/>
            </a:xfrm>
            <a:prstGeom prst="ellipse">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xmlns="" id="{8BADAF35-4D74-4356-A575-C1362EE25F46}"/>
                </a:ext>
              </a:extLst>
            </p:cNvPr>
            <p:cNvSpPr/>
            <p:nvPr/>
          </p:nvSpPr>
          <p:spPr>
            <a:xfrm>
              <a:off x="9600" y="9058"/>
              <a:ext cx="57" cy="57"/>
            </a:xfrm>
            <a:prstGeom prst="ellipse">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xmlns="" id="{706D7754-FE38-4A99-BC46-FCF3EA549537}"/>
                </a:ext>
              </a:extLst>
            </p:cNvPr>
            <p:cNvSpPr/>
            <p:nvPr/>
          </p:nvSpPr>
          <p:spPr>
            <a:xfrm>
              <a:off x="10038" y="9026"/>
              <a:ext cx="57" cy="57"/>
            </a:xfrm>
            <a:prstGeom prst="ellipse">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xmlns="" id="{CC022DCE-E4E4-4A4F-89A2-5C7018714902}"/>
                </a:ext>
              </a:extLst>
            </p:cNvPr>
            <p:cNvSpPr/>
            <p:nvPr/>
          </p:nvSpPr>
          <p:spPr>
            <a:xfrm>
              <a:off x="11179" y="7836"/>
              <a:ext cx="57" cy="57"/>
            </a:xfrm>
            <a:prstGeom prst="ellipse">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xmlns="" id="{D86DE33C-59F7-47B0-A2B2-3418E4BA584A}"/>
                </a:ext>
              </a:extLst>
            </p:cNvPr>
            <p:cNvSpPr/>
            <p:nvPr/>
          </p:nvSpPr>
          <p:spPr>
            <a:xfrm>
              <a:off x="10931" y="8889"/>
              <a:ext cx="57" cy="57"/>
            </a:xfrm>
            <a:prstGeom prst="ellipse">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xmlns="" id="{F17D6765-91BE-4261-8275-838F10F5FA50}"/>
                </a:ext>
              </a:extLst>
            </p:cNvPr>
            <p:cNvSpPr/>
            <p:nvPr/>
          </p:nvSpPr>
          <p:spPr>
            <a:xfrm>
              <a:off x="11008" y="8542"/>
              <a:ext cx="57" cy="57"/>
            </a:xfrm>
            <a:prstGeom prst="ellipse">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xmlns="" id="{C45E2BA9-5111-419E-BE55-F919E60AA55E}"/>
                </a:ext>
              </a:extLst>
            </p:cNvPr>
            <p:cNvSpPr/>
            <p:nvPr/>
          </p:nvSpPr>
          <p:spPr>
            <a:xfrm>
              <a:off x="11043" y="8173"/>
              <a:ext cx="57" cy="57"/>
            </a:xfrm>
            <a:prstGeom prst="ellipse">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7" name="图片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30514" y="4647149"/>
            <a:ext cx="1917322" cy="1397688"/>
          </a:xfrm>
          <a:prstGeom prst="rect">
            <a:avLst/>
          </a:prstGeom>
          <a:ln w="9525" cap="sq">
            <a:solidFill>
              <a:srgbClr val="000000"/>
            </a:solidFill>
            <a:miter lim="800000"/>
          </a:ln>
          <a:effectLst>
            <a:outerShdw blurRad="57150" dist="50800" dir="2700000" algn="tl" rotWithShape="0">
              <a:srgbClr val="000000">
                <a:alpha val="40000"/>
              </a:srgbClr>
            </a:outerShdw>
          </a:effectLst>
        </p:spPr>
      </p:pic>
      <p:pic>
        <p:nvPicPr>
          <p:cNvPr id="48" name="图片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8874" y="4623454"/>
            <a:ext cx="1966085" cy="1421383"/>
          </a:xfrm>
          <a:prstGeom prst="rect">
            <a:avLst/>
          </a:prstGeom>
          <a:ln w="9525" cap="sq">
            <a:solidFill>
              <a:srgbClr val="000000"/>
            </a:solidFill>
            <a:miter lim="800000"/>
          </a:ln>
          <a:effectLst>
            <a:outerShdw blurRad="57150" dist="50800" dir="2700000" algn="tl" rotWithShape="0">
              <a:srgbClr val="000000">
                <a:alpha val="40000"/>
              </a:srgbClr>
            </a:outerShdw>
          </a:effectLst>
        </p:spPr>
      </p:pic>
      <p:sp>
        <p:nvSpPr>
          <p:cNvPr id="49" name="文本框 48"/>
          <p:cNvSpPr txBox="1"/>
          <p:nvPr/>
        </p:nvSpPr>
        <p:spPr>
          <a:xfrm>
            <a:off x="928576" y="6113845"/>
            <a:ext cx="1704313" cy="369332"/>
          </a:xfrm>
          <a:prstGeom prst="rect">
            <a:avLst/>
          </a:prstGeom>
          <a:noFill/>
        </p:spPr>
        <p:txBody>
          <a:bodyPr wrap="none" rtlCol="0">
            <a:spAutoFit/>
          </a:bodyPr>
          <a:lstStyle/>
          <a:p>
            <a:r>
              <a:rPr lang="zh-CN" altLang="en-US" dirty="0">
                <a:latin typeface="Cambria" panose="02040503050406030204" pitchFamily="18" charset="0"/>
                <a:ea typeface="微软雅黑" panose="020B0503020204020204" pitchFamily="34" charset="-122"/>
              </a:rPr>
              <a:t>（</a:t>
            </a:r>
            <a:r>
              <a:rPr lang="en-US" altLang="zh-CN" dirty="0">
                <a:latin typeface="Cambria" panose="02040503050406030204" pitchFamily="18" charset="0"/>
                <a:ea typeface="Cambria" panose="02040503050406030204" pitchFamily="18" charset="0"/>
              </a:rPr>
              <a:t>1</a:t>
            </a:r>
            <a:r>
              <a:rPr lang="zh-CN" altLang="en-US" dirty="0">
                <a:latin typeface="Cambria" panose="02040503050406030204" pitchFamily="18" charset="0"/>
                <a:ea typeface="微软雅黑" panose="020B0503020204020204" pitchFamily="34" charset="-122"/>
              </a:rPr>
              <a:t>）网格搜索</a:t>
            </a:r>
          </a:p>
        </p:txBody>
      </p:sp>
      <p:sp>
        <p:nvSpPr>
          <p:cNvPr id="50" name="文本框 49"/>
          <p:cNvSpPr txBox="1"/>
          <p:nvPr/>
        </p:nvSpPr>
        <p:spPr>
          <a:xfrm>
            <a:off x="3796110" y="6113845"/>
            <a:ext cx="1704313" cy="369332"/>
          </a:xfrm>
          <a:prstGeom prst="rect">
            <a:avLst/>
          </a:prstGeom>
          <a:noFill/>
        </p:spPr>
        <p:txBody>
          <a:bodyPr wrap="none" rtlCol="0">
            <a:spAutoFit/>
          </a:bodyPr>
          <a:lstStyle/>
          <a:p>
            <a:r>
              <a:rPr lang="zh-CN" altLang="en-US" dirty="0">
                <a:latin typeface="Cambria" panose="02040503050406030204" pitchFamily="18" charset="0"/>
                <a:ea typeface="微软雅黑" panose="020B0503020204020204" pitchFamily="34" charset="-122"/>
              </a:rPr>
              <a:t>（</a:t>
            </a:r>
            <a:r>
              <a:rPr lang="en-US" altLang="zh-CN" dirty="0">
                <a:latin typeface="Cambria" panose="02040503050406030204" pitchFamily="18" charset="0"/>
                <a:ea typeface="Cambria" panose="02040503050406030204" pitchFamily="18" charset="0"/>
              </a:rPr>
              <a:t>2</a:t>
            </a:r>
            <a:r>
              <a:rPr lang="zh-CN" altLang="en-US" dirty="0">
                <a:latin typeface="Cambria" panose="02040503050406030204" pitchFamily="18" charset="0"/>
                <a:ea typeface="微软雅黑" panose="020B0503020204020204" pitchFamily="34" charset="-122"/>
              </a:rPr>
              <a:t>）路网采样</a:t>
            </a:r>
          </a:p>
        </p:txBody>
      </p:sp>
      <p:sp>
        <p:nvSpPr>
          <p:cNvPr id="51" name="文本框 50"/>
          <p:cNvSpPr txBox="1"/>
          <p:nvPr/>
        </p:nvSpPr>
        <p:spPr>
          <a:xfrm>
            <a:off x="6299586" y="6113845"/>
            <a:ext cx="2379177" cy="369332"/>
          </a:xfrm>
          <a:prstGeom prst="rect">
            <a:avLst/>
          </a:prstGeom>
          <a:noFill/>
        </p:spPr>
        <p:txBody>
          <a:bodyPr wrap="none" rtlCol="0">
            <a:spAutoFit/>
          </a:bodyPr>
          <a:lstStyle/>
          <a:p>
            <a:r>
              <a:rPr lang="zh-CN" altLang="en-US" dirty="0">
                <a:latin typeface="Cambria" panose="02040503050406030204" pitchFamily="18" charset="0"/>
                <a:ea typeface="微软雅黑" panose="020B0503020204020204" pitchFamily="34" charset="-122"/>
              </a:rPr>
              <a:t>（</a:t>
            </a:r>
            <a:r>
              <a:rPr lang="en-US" altLang="zh-CN" dirty="0">
                <a:latin typeface="Cambria" panose="02040503050406030204" pitchFamily="18" charset="0"/>
                <a:ea typeface="Cambria" panose="02040503050406030204" pitchFamily="18" charset="0"/>
              </a:rPr>
              <a:t>3</a:t>
            </a:r>
            <a:r>
              <a:rPr lang="zh-CN" altLang="en-US" dirty="0">
                <a:latin typeface="Cambria" panose="02040503050406030204" pitchFamily="18" charset="0"/>
                <a:ea typeface="微软雅黑" panose="020B0503020204020204" pitchFamily="34" charset="-122"/>
              </a:rPr>
              <a:t>）原始街景点抽稀</a:t>
            </a:r>
          </a:p>
        </p:txBody>
      </p:sp>
    </p:spTree>
    <p:extLst>
      <p:ext uri="{BB962C8B-B14F-4D97-AF65-F5344CB8AC3E}">
        <p14:creationId xmlns:p14="http://schemas.microsoft.com/office/powerpoint/2010/main" val="2809500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EF6E8AEC-6D49-4569-BBF6-A234DCACF0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441101E0-075A-4CBD-B621-85F3FDA70EEE}"/>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07FB789C-D235-4852-9761-AFB8668C193F}"/>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27498339-AEB4-4650-9877-92AFA03DE89B}"/>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a:extLst>
              <a:ext uri="{FF2B5EF4-FFF2-40B4-BE49-F238E27FC236}">
                <a16:creationId xmlns:a16="http://schemas.microsoft.com/office/drawing/2014/main" xmlns="" id="{32B5A753-47A2-40CA-A104-C5D43021ABB5}"/>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xmlns="" id="{7FB5764A-6A37-4250-818A-ED73717E3DB3}"/>
              </a:ext>
            </a:extLst>
          </p:cNvPr>
          <p:cNvSpPr txBox="1"/>
          <p:nvPr/>
        </p:nvSpPr>
        <p:spPr>
          <a:xfrm>
            <a:off x="876687" y="149590"/>
            <a:ext cx="279275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街景图片获取</a:t>
            </a:r>
          </a:p>
        </p:txBody>
      </p:sp>
      <p:sp>
        <p:nvSpPr>
          <p:cNvPr id="9" name="矩形 8"/>
          <p:cNvSpPr/>
          <p:nvPr/>
        </p:nvSpPr>
        <p:spPr>
          <a:xfrm>
            <a:off x="207273" y="903011"/>
            <a:ext cx="2122697" cy="532453"/>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2.2. </a:t>
            </a:r>
            <a:r>
              <a:rPr lang="zh-CN" altLang="en-US" sz="2200" b="1" dirty="0">
                <a:latin typeface="Cambria" panose="02040503050406030204" pitchFamily="18" charset="0"/>
                <a:ea typeface="微软雅黑" panose="020B0503020204020204" pitchFamily="34" charset="-122"/>
              </a:rPr>
              <a:t>遍历街景点</a:t>
            </a:r>
            <a:endParaRPr lang="en-US" altLang="zh-CN" sz="2200" b="1" dirty="0">
              <a:latin typeface="Cambria" panose="02040503050406030204" pitchFamily="18" charset="0"/>
              <a:ea typeface="Cambria" panose="02040503050406030204" pitchFamily="18" charset="0"/>
            </a:endParaRPr>
          </a:p>
        </p:txBody>
      </p:sp>
      <p:grpSp>
        <p:nvGrpSpPr>
          <p:cNvPr id="34" name="组合 33"/>
          <p:cNvGrpSpPr/>
          <p:nvPr/>
        </p:nvGrpSpPr>
        <p:grpSpPr>
          <a:xfrm>
            <a:off x="16181" y="990600"/>
            <a:ext cx="191092" cy="356926"/>
            <a:chOff x="16181" y="988683"/>
            <a:chExt cx="141265" cy="387418"/>
          </a:xfrm>
        </p:grpSpPr>
        <p:sp>
          <p:nvSpPr>
            <p:cNvPr id="30" name="矩形 29"/>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矩形 30"/>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矩形 32"/>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49" name="文本框 48"/>
          <p:cNvSpPr txBox="1"/>
          <p:nvPr/>
        </p:nvSpPr>
        <p:spPr>
          <a:xfrm>
            <a:off x="176350" y="1365421"/>
            <a:ext cx="1697901" cy="369332"/>
          </a:xfrm>
          <a:prstGeom prst="rect">
            <a:avLst/>
          </a:prstGeom>
          <a:noFill/>
        </p:spPr>
        <p:txBody>
          <a:bodyPr wrap="none" rtlCol="0">
            <a:spAutoFit/>
          </a:bodyPr>
          <a:lstStyle/>
          <a:p>
            <a:r>
              <a:rPr lang="zh-CN" altLang="en-US" dirty="0">
                <a:latin typeface="Cambria" panose="02040503050406030204" pitchFamily="18" charset="0"/>
                <a:ea typeface="微软雅黑" panose="020B0503020204020204" pitchFamily="34" charset="-122"/>
              </a:rPr>
              <a:t>（</a:t>
            </a:r>
            <a:r>
              <a:rPr lang="en-US" altLang="zh-CN" dirty="0">
                <a:latin typeface="Cambria" panose="02040503050406030204" pitchFamily="18" charset="0"/>
                <a:ea typeface="Cambria" panose="02040503050406030204" pitchFamily="18" charset="0"/>
              </a:rPr>
              <a:t>1</a:t>
            </a:r>
            <a:r>
              <a:rPr lang="zh-CN" altLang="en-US" dirty="0">
                <a:latin typeface="Cambria" panose="02040503050406030204" pitchFamily="18" charset="0"/>
                <a:ea typeface="微软雅黑" panose="020B0503020204020204" pitchFamily="34" charset="-122"/>
              </a:rPr>
              <a:t>）网格搜索</a:t>
            </a:r>
            <a:endParaRPr lang="en-US" altLang="zh-CN" dirty="0">
              <a:latin typeface="Cambria" panose="02040503050406030204" pitchFamily="18" charset="0"/>
              <a:ea typeface="微软雅黑" panose="020B0503020204020204" pitchFamily="34" charset="-122"/>
            </a:endParaRPr>
          </a:p>
        </p:txBody>
      </p:sp>
      <p:pic>
        <p:nvPicPr>
          <p:cNvPr id="10" name="图片 9">
            <a:extLst>
              <a:ext uri="{FF2B5EF4-FFF2-40B4-BE49-F238E27FC236}">
                <a16:creationId xmlns:a16="http://schemas.microsoft.com/office/drawing/2014/main" xmlns="" id="{B3465B3D-D475-4FA2-9147-5A30637E9E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207" y="2389914"/>
            <a:ext cx="4562918" cy="4382655"/>
          </a:xfrm>
          <a:prstGeom prst="rect">
            <a:avLst/>
          </a:prstGeom>
        </p:spPr>
      </p:pic>
      <p:sp>
        <p:nvSpPr>
          <p:cNvPr id="11" name="文本框 10">
            <a:extLst>
              <a:ext uri="{FF2B5EF4-FFF2-40B4-BE49-F238E27FC236}">
                <a16:creationId xmlns:a16="http://schemas.microsoft.com/office/drawing/2014/main" xmlns="" id="{81E7D1D9-3C68-4A2D-993D-80AA95906C8C}"/>
              </a:ext>
            </a:extLst>
          </p:cNvPr>
          <p:cNvSpPr txBox="1"/>
          <p:nvPr/>
        </p:nvSpPr>
        <p:spPr>
          <a:xfrm>
            <a:off x="111726" y="1779182"/>
            <a:ext cx="4487126" cy="584775"/>
          </a:xfrm>
          <a:prstGeom prst="rect">
            <a:avLst/>
          </a:prstGeom>
          <a:noFill/>
        </p:spPr>
        <p:txBody>
          <a:bodyPr wrap="none" rtlCol="0">
            <a:spAutoFit/>
          </a:bodyPr>
          <a:lstStyle/>
          <a:p>
            <a:r>
              <a:rPr lang="en-US" altLang="zh-CN" sz="1600" b="1" dirty="0">
                <a:solidFill>
                  <a:srgbClr val="C00000"/>
                </a:solidFill>
                <a:latin typeface="华文楷体" panose="02010600040101010101" pitchFamily="2" charset="-122"/>
                <a:ea typeface="华文楷体" panose="02010600040101010101" pitchFamily="2" charset="-122"/>
              </a:rPr>
              <a:t>Step 1. Create Fishnet</a:t>
            </a:r>
          </a:p>
          <a:p>
            <a:r>
              <a:rPr lang="en-US" altLang="zh-CN" sz="1600" b="1" dirty="0">
                <a:solidFill>
                  <a:schemeClr val="bg1">
                    <a:lumMod val="50000"/>
                  </a:schemeClr>
                </a:solidFill>
                <a:latin typeface="华文楷体" panose="02010600040101010101" pitchFamily="2" charset="-122"/>
                <a:ea typeface="华文楷体" panose="02010600040101010101" pitchFamily="2" charset="-122"/>
              </a:rPr>
              <a:t>    Data Management-&gt;Feature Class-&gt;Create Fishnet</a:t>
            </a:r>
            <a:endParaRPr lang="zh-CN" altLang="en-US" sz="1600" b="1" dirty="0">
              <a:solidFill>
                <a:schemeClr val="bg1">
                  <a:lumMod val="50000"/>
                </a:schemeClr>
              </a:solidFill>
              <a:latin typeface="华文楷体" panose="02010600040101010101" pitchFamily="2" charset="-122"/>
              <a:ea typeface="华文楷体" panose="02010600040101010101" pitchFamily="2" charset="-122"/>
            </a:endParaRPr>
          </a:p>
        </p:txBody>
      </p:sp>
      <p:sp>
        <p:nvSpPr>
          <p:cNvPr id="32" name="文本框 31">
            <a:extLst>
              <a:ext uri="{FF2B5EF4-FFF2-40B4-BE49-F238E27FC236}">
                <a16:creationId xmlns:a16="http://schemas.microsoft.com/office/drawing/2014/main" xmlns="" id="{13D2C992-11D8-4EE6-90B8-FFEA28368F4D}"/>
              </a:ext>
            </a:extLst>
          </p:cNvPr>
          <p:cNvSpPr txBox="1"/>
          <p:nvPr/>
        </p:nvSpPr>
        <p:spPr>
          <a:xfrm>
            <a:off x="4656868" y="1779182"/>
            <a:ext cx="4487126" cy="584775"/>
          </a:xfrm>
          <a:prstGeom prst="rect">
            <a:avLst/>
          </a:prstGeom>
          <a:noFill/>
        </p:spPr>
        <p:txBody>
          <a:bodyPr wrap="none" rtlCol="0">
            <a:spAutoFit/>
          </a:bodyPr>
          <a:lstStyle/>
          <a:p>
            <a:r>
              <a:rPr lang="en-US" altLang="zh-CN" sz="1600" b="1" dirty="0">
                <a:solidFill>
                  <a:srgbClr val="C00000"/>
                </a:solidFill>
                <a:latin typeface="华文楷体" panose="02010600040101010101" pitchFamily="2" charset="-122"/>
                <a:ea typeface="华文楷体" panose="02010600040101010101" pitchFamily="2" charset="-122"/>
              </a:rPr>
              <a:t>Step 2. Calculate </a:t>
            </a:r>
            <a:r>
              <a:rPr lang="en-US" altLang="zh-CN" sz="1600" b="1" dirty="0" err="1">
                <a:solidFill>
                  <a:srgbClr val="C00000"/>
                </a:solidFill>
                <a:latin typeface="华文楷体" panose="02010600040101010101" pitchFamily="2" charset="-122"/>
                <a:ea typeface="华文楷体" panose="02010600040101010101" pitchFamily="2" charset="-122"/>
              </a:rPr>
              <a:t>lng</a:t>
            </a:r>
            <a:r>
              <a:rPr lang="en-US" altLang="zh-CN" sz="1600" b="1" dirty="0">
                <a:solidFill>
                  <a:srgbClr val="C00000"/>
                </a:solidFill>
                <a:latin typeface="华文楷体" panose="02010600040101010101" pitchFamily="2" charset="-122"/>
                <a:ea typeface="华文楷体" panose="02010600040101010101" pitchFamily="2" charset="-122"/>
              </a:rPr>
              <a:t> &amp; </a:t>
            </a:r>
            <a:r>
              <a:rPr lang="en-US" altLang="zh-CN" sz="1600" b="1" dirty="0" err="1">
                <a:solidFill>
                  <a:srgbClr val="C00000"/>
                </a:solidFill>
                <a:latin typeface="华文楷体" panose="02010600040101010101" pitchFamily="2" charset="-122"/>
                <a:ea typeface="华文楷体" panose="02010600040101010101" pitchFamily="2" charset="-122"/>
              </a:rPr>
              <a:t>lat</a:t>
            </a:r>
            <a:r>
              <a:rPr lang="en-US" altLang="zh-CN" sz="1600" b="1" dirty="0">
                <a:solidFill>
                  <a:srgbClr val="C00000"/>
                </a:solidFill>
                <a:latin typeface="华文楷体" panose="02010600040101010101" pitchFamily="2" charset="-122"/>
                <a:ea typeface="华文楷体" panose="02010600040101010101" pitchFamily="2" charset="-122"/>
              </a:rPr>
              <a:t> of center points</a:t>
            </a:r>
          </a:p>
          <a:p>
            <a:r>
              <a:rPr lang="en-US" altLang="zh-CN" sz="1600" b="1" dirty="0">
                <a:solidFill>
                  <a:schemeClr val="bg1">
                    <a:lumMod val="50000"/>
                  </a:schemeClr>
                </a:solidFill>
                <a:latin typeface="华文楷体" panose="02010600040101010101" pitchFamily="2" charset="-122"/>
                <a:ea typeface="华文楷体" panose="02010600040101010101" pitchFamily="2" charset="-122"/>
              </a:rPr>
              <a:t>    Data Management-&gt;Feature Class-&gt;Create Fishnet</a:t>
            </a:r>
            <a:endParaRPr lang="zh-CN" altLang="en-US" sz="1600" b="1" dirty="0">
              <a:solidFill>
                <a:schemeClr val="bg1">
                  <a:lumMod val="50000"/>
                </a:schemeClr>
              </a:solidFill>
              <a:latin typeface="华文楷体" panose="02010600040101010101" pitchFamily="2" charset="-122"/>
              <a:ea typeface="华文楷体" panose="02010600040101010101" pitchFamily="2" charset="-122"/>
            </a:endParaRPr>
          </a:p>
        </p:txBody>
      </p:sp>
      <p:pic>
        <p:nvPicPr>
          <p:cNvPr id="12" name="图片 11">
            <a:extLst>
              <a:ext uri="{FF2B5EF4-FFF2-40B4-BE49-F238E27FC236}">
                <a16:creationId xmlns:a16="http://schemas.microsoft.com/office/drawing/2014/main" xmlns="" id="{DC2FDB01-650F-497B-AAC6-C472493B2846}"/>
              </a:ext>
            </a:extLst>
          </p:cNvPr>
          <p:cNvPicPr>
            <a:picLocks noChangeAspect="1"/>
          </p:cNvPicPr>
          <p:nvPr/>
        </p:nvPicPr>
        <p:blipFill>
          <a:blip r:embed="rId5"/>
          <a:stretch>
            <a:fillRect/>
          </a:stretch>
        </p:blipFill>
        <p:spPr>
          <a:xfrm>
            <a:off x="4797425" y="2482850"/>
            <a:ext cx="2042414" cy="1972944"/>
          </a:xfrm>
          <a:prstGeom prst="rect">
            <a:avLst/>
          </a:prstGeom>
        </p:spPr>
      </p:pic>
      <p:pic>
        <p:nvPicPr>
          <p:cNvPr id="13" name="图片 12">
            <a:extLst>
              <a:ext uri="{FF2B5EF4-FFF2-40B4-BE49-F238E27FC236}">
                <a16:creationId xmlns:a16="http://schemas.microsoft.com/office/drawing/2014/main" xmlns="" id="{EF608FDC-BB47-4C67-A726-5449F13FA11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07935" y="2466721"/>
            <a:ext cx="2217593" cy="2086812"/>
          </a:xfrm>
          <a:prstGeom prst="rect">
            <a:avLst/>
          </a:prstGeom>
        </p:spPr>
      </p:pic>
      <p:sp>
        <p:nvSpPr>
          <p:cNvPr id="14" name="文本框 13">
            <a:extLst>
              <a:ext uri="{FF2B5EF4-FFF2-40B4-BE49-F238E27FC236}">
                <a16:creationId xmlns:a16="http://schemas.microsoft.com/office/drawing/2014/main" xmlns="" id="{BCE11290-0333-47CA-83AC-74F76FCABB35}"/>
              </a:ext>
            </a:extLst>
          </p:cNvPr>
          <p:cNvSpPr txBox="1"/>
          <p:nvPr/>
        </p:nvSpPr>
        <p:spPr>
          <a:xfrm>
            <a:off x="4972595" y="4812145"/>
            <a:ext cx="3982869" cy="1349793"/>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b="1" dirty="0">
                <a:solidFill>
                  <a:schemeClr val="bg1">
                    <a:lumMod val="50000"/>
                  </a:schemeClr>
                </a:solidFill>
                <a:latin typeface="华文楷体" panose="02010600040101010101" pitchFamily="2" charset="-122"/>
                <a:ea typeface="华文楷体" panose="02010600040101010101" pitchFamily="2" charset="-122"/>
              </a:rPr>
              <a:t>创建名为</a:t>
            </a:r>
            <a:r>
              <a:rPr lang="en-US" altLang="zh-CN" sz="1600" b="1" dirty="0">
                <a:solidFill>
                  <a:schemeClr val="bg1">
                    <a:lumMod val="50000"/>
                  </a:schemeClr>
                </a:solidFill>
                <a:latin typeface="华文楷体" panose="02010600040101010101" pitchFamily="2" charset="-122"/>
                <a:ea typeface="华文楷体" panose="02010600040101010101" pitchFamily="2" charset="-122"/>
              </a:rPr>
              <a:t>”</a:t>
            </a:r>
            <a:r>
              <a:rPr lang="en-US" altLang="zh-CN" sz="1600" b="1" dirty="0" err="1">
                <a:solidFill>
                  <a:schemeClr val="bg1">
                    <a:lumMod val="50000"/>
                  </a:schemeClr>
                </a:solidFill>
                <a:latin typeface="华文楷体" panose="02010600040101010101" pitchFamily="2" charset="-122"/>
                <a:ea typeface="华文楷体" panose="02010600040101010101" pitchFamily="2" charset="-122"/>
              </a:rPr>
              <a:t>lng</a:t>
            </a:r>
            <a:r>
              <a:rPr lang="en-US" altLang="zh-CN" sz="1600" b="1" dirty="0">
                <a:solidFill>
                  <a:schemeClr val="bg1">
                    <a:lumMod val="50000"/>
                  </a:schemeClr>
                </a:solidFill>
                <a:latin typeface="华文楷体" panose="02010600040101010101" pitchFamily="2" charset="-122"/>
                <a:ea typeface="华文楷体" panose="02010600040101010101" pitchFamily="2" charset="-122"/>
              </a:rPr>
              <a:t>”</a:t>
            </a:r>
            <a:r>
              <a:rPr lang="zh-CN" altLang="en-US" sz="1600" b="1" dirty="0">
                <a:solidFill>
                  <a:schemeClr val="bg1">
                    <a:lumMod val="50000"/>
                  </a:schemeClr>
                </a:solidFill>
                <a:latin typeface="华文楷体" panose="02010600040101010101" pitchFamily="2" charset="-122"/>
                <a:ea typeface="华文楷体" panose="02010600040101010101" pitchFamily="2" charset="-122"/>
              </a:rPr>
              <a:t>和</a:t>
            </a:r>
            <a:r>
              <a:rPr lang="en-US" altLang="zh-CN" sz="1600" b="1" dirty="0">
                <a:solidFill>
                  <a:schemeClr val="bg1">
                    <a:lumMod val="50000"/>
                  </a:schemeClr>
                </a:solidFill>
                <a:latin typeface="华文楷体" panose="02010600040101010101" pitchFamily="2" charset="-122"/>
                <a:ea typeface="华文楷体" panose="02010600040101010101" pitchFamily="2" charset="-122"/>
              </a:rPr>
              <a:t>”</a:t>
            </a:r>
            <a:r>
              <a:rPr lang="en-US" altLang="zh-CN" sz="1600" b="1" dirty="0" err="1">
                <a:solidFill>
                  <a:schemeClr val="bg1">
                    <a:lumMod val="50000"/>
                  </a:schemeClr>
                </a:solidFill>
                <a:latin typeface="华文楷体" panose="02010600040101010101" pitchFamily="2" charset="-122"/>
                <a:ea typeface="华文楷体" panose="02010600040101010101" pitchFamily="2" charset="-122"/>
              </a:rPr>
              <a:t>lat</a:t>
            </a:r>
            <a:r>
              <a:rPr lang="en-US" altLang="zh-CN" sz="1600" b="1" dirty="0">
                <a:solidFill>
                  <a:schemeClr val="bg1">
                    <a:lumMod val="50000"/>
                  </a:schemeClr>
                </a:solidFill>
                <a:latin typeface="华文楷体" panose="02010600040101010101" pitchFamily="2" charset="-122"/>
                <a:ea typeface="华文楷体" panose="02010600040101010101" pitchFamily="2" charset="-122"/>
              </a:rPr>
              <a:t>”</a:t>
            </a:r>
            <a:r>
              <a:rPr lang="zh-CN" altLang="en-US" sz="1600" b="1" dirty="0">
                <a:solidFill>
                  <a:schemeClr val="bg1">
                    <a:lumMod val="50000"/>
                  </a:schemeClr>
                </a:solidFill>
                <a:latin typeface="华文楷体" panose="02010600040101010101" pitchFamily="2" charset="-122"/>
                <a:ea typeface="华文楷体" panose="02010600040101010101" pitchFamily="2" charset="-122"/>
              </a:rPr>
              <a:t>的两列，</a:t>
            </a:r>
            <a:r>
              <a:rPr lang="en-US" altLang="zh-CN" sz="1600" b="1" dirty="0">
                <a:solidFill>
                  <a:schemeClr val="bg1">
                    <a:lumMod val="50000"/>
                  </a:schemeClr>
                </a:solidFill>
                <a:latin typeface="华文楷体" panose="02010600040101010101" pitchFamily="2" charset="-122"/>
                <a:ea typeface="华文楷体" panose="02010600040101010101" pitchFamily="2" charset="-122"/>
              </a:rPr>
              <a:t>Calculate-&gt;Geometry</a:t>
            </a:r>
            <a:r>
              <a:rPr lang="zh-CN" altLang="en-US" sz="1600" b="1" dirty="0">
                <a:solidFill>
                  <a:schemeClr val="bg1">
                    <a:lumMod val="50000"/>
                  </a:schemeClr>
                </a:solidFill>
                <a:latin typeface="华文楷体" panose="02010600040101010101" pitchFamily="2" charset="-122"/>
                <a:ea typeface="华文楷体" panose="02010600040101010101" pitchFamily="2" charset="-122"/>
              </a:rPr>
              <a:t>分别计算</a:t>
            </a:r>
            <a:r>
              <a:rPr lang="en-US" altLang="zh-CN" sz="1600" b="1" dirty="0">
                <a:solidFill>
                  <a:schemeClr val="bg1">
                    <a:lumMod val="50000"/>
                  </a:schemeClr>
                </a:solidFill>
                <a:latin typeface="华文楷体" panose="02010600040101010101" pitchFamily="2" charset="-122"/>
                <a:ea typeface="华文楷体" panose="02010600040101010101" pitchFamily="2" charset="-122"/>
              </a:rPr>
              <a:t>x</a:t>
            </a:r>
            <a:r>
              <a:rPr lang="zh-CN" altLang="en-US" sz="1600" b="1" dirty="0">
                <a:solidFill>
                  <a:schemeClr val="bg1">
                    <a:lumMod val="50000"/>
                  </a:schemeClr>
                </a:solidFill>
                <a:latin typeface="华文楷体" panose="02010600040101010101" pitchFamily="2" charset="-122"/>
                <a:ea typeface="华文楷体" panose="02010600040101010101" pitchFamily="2" charset="-122"/>
              </a:rPr>
              <a:t>和</a:t>
            </a:r>
            <a:r>
              <a:rPr lang="en-US" altLang="zh-CN" sz="1600" b="1" dirty="0">
                <a:solidFill>
                  <a:schemeClr val="bg1">
                    <a:lumMod val="50000"/>
                  </a:schemeClr>
                </a:solidFill>
                <a:latin typeface="华文楷体" panose="02010600040101010101" pitchFamily="2" charset="-122"/>
                <a:ea typeface="华文楷体" panose="02010600040101010101" pitchFamily="2" charset="-122"/>
              </a:rPr>
              <a:t>y</a:t>
            </a:r>
            <a:r>
              <a:rPr lang="zh-CN" altLang="en-US" sz="1600" b="1" dirty="0">
                <a:solidFill>
                  <a:schemeClr val="bg1">
                    <a:lumMod val="50000"/>
                  </a:schemeClr>
                </a:solidFill>
                <a:latin typeface="华文楷体" panose="02010600040101010101" pitchFamily="2" charset="-122"/>
                <a:ea typeface="华文楷体" panose="02010600040101010101" pitchFamily="2" charset="-122"/>
              </a:rPr>
              <a:t>坐标即得到网格中心点的经纬度。</a:t>
            </a:r>
            <a:endParaRPr lang="en-US" altLang="zh-CN" sz="1600" b="1" dirty="0">
              <a:solidFill>
                <a:schemeClr val="bg1">
                  <a:lumMod val="50000"/>
                </a:schemeClr>
              </a:solidFill>
              <a:latin typeface="华文楷体" panose="02010600040101010101" pitchFamily="2" charset="-122"/>
              <a:ea typeface="华文楷体" panose="02010600040101010101" pitchFamily="2" charset="-122"/>
            </a:endParaRPr>
          </a:p>
          <a:p>
            <a:pPr marL="285750" indent="-285750">
              <a:lnSpc>
                <a:spcPct val="130000"/>
              </a:lnSpc>
              <a:buFont typeface="Arial" panose="020B0604020202020204" pitchFamily="34" charset="0"/>
              <a:buChar char="•"/>
            </a:pPr>
            <a:r>
              <a:rPr lang="zh-CN" altLang="en-US" sz="1600" b="1" dirty="0">
                <a:solidFill>
                  <a:schemeClr val="bg1">
                    <a:lumMod val="50000"/>
                  </a:schemeClr>
                </a:solidFill>
                <a:latin typeface="华文楷体" panose="02010600040101010101" pitchFamily="2" charset="-122"/>
                <a:ea typeface="华文楷体" panose="02010600040101010101" pitchFamily="2" charset="-122"/>
              </a:rPr>
              <a:t>输入</a:t>
            </a:r>
            <a:r>
              <a:rPr lang="en-US" altLang="zh-CN" sz="1600" b="1" dirty="0">
                <a:solidFill>
                  <a:schemeClr val="bg1">
                    <a:lumMod val="50000"/>
                  </a:schemeClr>
                </a:solidFill>
                <a:latin typeface="华文楷体" panose="02010600040101010101" pitchFamily="2" charset="-122"/>
                <a:ea typeface="华文楷体" panose="02010600040101010101" pitchFamily="2" charset="-122"/>
              </a:rPr>
              <a:t>2.1</a:t>
            </a:r>
            <a:r>
              <a:rPr lang="zh-CN" altLang="en-US" sz="1600" b="1" dirty="0">
                <a:solidFill>
                  <a:schemeClr val="bg1">
                    <a:lumMod val="50000"/>
                  </a:schemeClr>
                </a:solidFill>
                <a:latin typeface="华文楷体" panose="02010600040101010101" pitchFamily="2" charset="-122"/>
                <a:ea typeface="华文楷体" panose="02010600040101010101" pitchFamily="2" charset="-122"/>
              </a:rPr>
              <a:t>所示的模块得到图片的链接。</a:t>
            </a:r>
          </a:p>
        </p:txBody>
      </p:sp>
      <p:cxnSp>
        <p:nvCxnSpPr>
          <p:cNvPr id="16" name="直接连接符 15">
            <a:extLst>
              <a:ext uri="{FF2B5EF4-FFF2-40B4-BE49-F238E27FC236}">
                <a16:creationId xmlns:a16="http://schemas.microsoft.com/office/drawing/2014/main" xmlns="" id="{6EC23BCE-990E-44E0-9B87-F3661FF2327B}"/>
              </a:ext>
            </a:extLst>
          </p:cNvPr>
          <p:cNvCxnSpPr>
            <a:cxnSpLocks/>
          </p:cNvCxnSpPr>
          <p:nvPr/>
        </p:nvCxnSpPr>
        <p:spPr>
          <a:xfrm>
            <a:off x="4704003" y="1751600"/>
            <a:ext cx="0" cy="5040000"/>
          </a:xfrm>
          <a:prstGeom prst="line">
            <a:avLst/>
          </a:prstGeom>
          <a:ln w="19050">
            <a:solidFill>
              <a:srgbClr val="004924"/>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292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EF6E8AEC-6D49-4569-BBF6-A234DCACF0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441101E0-075A-4CBD-B621-85F3FDA70EEE}"/>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07FB789C-D235-4852-9761-AFB8668C193F}"/>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27498339-AEB4-4650-9877-92AFA03DE89B}"/>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a:extLst>
              <a:ext uri="{FF2B5EF4-FFF2-40B4-BE49-F238E27FC236}">
                <a16:creationId xmlns:a16="http://schemas.microsoft.com/office/drawing/2014/main" xmlns="" id="{32B5A753-47A2-40CA-A104-C5D43021ABB5}"/>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xmlns="" id="{7FB5764A-6A37-4250-818A-ED73717E3DB3}"/>
              </a:ext>
            </a:extLst>
          </p:cNvPr>
          <p:cNvSpPr txBox="1"/>
          <p:nvPr/>
        </p:nvSpPr>
        <p:spPr>
          <a:xfrm>
            <a:off x="876687" y="149590"/>
            <a:ext cx="279275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街景图片获取</a:t>
            </a:r>
          </a:p>
        </p:txBody>
      </p:sp>
      <p:sp>
        <p:nvSpPr>
          <p:cNvPr id="9" name="矩形 8"/>
          <p:cNvSpPr/>
          <p:nvPr/>
        </p:nvSpPr>
        <p:spPr>
          <a:xfrm>
            <a:off x="207273" y="903011"/>
            <a:ext cx="2122697" cy="532453"/>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2.2. </a:t>
            </a:r>
            <a:r>
              <a:rPr lang="zh-CN" altLang="en-US" sz="2200" b="1" dirty="0">
                <a:latin typeface="Cambria" panose="02040503050406030204" pitchFamily="18" charset="0"/>
                <a:ea typeface="微软雅黑" panose="020B0503020204020204" pitchFamily="34" charset="-122"/>
              </a:rPr>
              <a:t>遍历街景点</a:t>
            </a:r>
            <a:endParaRPr lang="en-US" altLang="zh-CN" sz="2200" b="1" dirty="0">
              <a:latin typeface="Cambria" panose="02040503050406030204" pitchFamily="18" charset="0"/>
              <a:ea typeface="Cambria" panose="02040503050406030204" pitchFamily="18" charset="0"/>
            </a:endParaRPr>
          </a:p>
        </p:txBody>
      </p:sp>
      <p:grpSp>
        <p:nvGrpSpPr>
          <p:cNvPr id="34" name="组合 33"/>
          <p:cNvGrpSpPr/>
          <p:nvPr/>
        </p:nvGrpSpPr>
        <p:grpSpPr>
          <a:xfrm>
            <a:off x="16181" y="990600"/>
            <a:ext cx="191092" cy="356926"/>
            <a:chOff x="16181" y="988683"/>
            <a:chExt cx="141265" cy="387418"/>
          </a:xfrm>
        </p:grpSpPr>
        <p:sp>
          <p:nvSpPr>
            <p:cNvPr id="30" name="矩形 29"/>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矩形 30"/>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矩形 32"/>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49" name="文本框 48"/>
          <p:cNvSpPr txBox="1"/>
          <p:nvPr/>
        </p:nvSpPr>
        <p:spPr>
          <a:xfrm>
            <a:off x="176350" y="1365421"/>
            <a:ext cx="1697901" cy="369332"/>
          </a:xfrm>
          <a:prstGeom prst="rect">
            <a:avLst/>
          </a:prstGeom>
          <a:noFill/>
        </p:spPr>
        <p:txBody>
          <a:bodyPr wrap="none" rtlCol="0">
            <a:spAutoFit/>
          </a:bodyPr>
          <a:lstStyle/>
          <a:p>
            <a:r>
              <a:rPr lang="zh-CN" altLang="en-US" dirty="0">
                <a:latin typeface="Cambria" panose="02040503050406030204" pitchFamily="18" charset="0"/>
                <a:ea typeface="微软雅黑" panose="020B0503020204020204" pitchFamily="34" charset="-122"/>
              </a:rPr>
              <a:t>（</a:t>
            </a:r>
            <a:r>
              <a:rPr lang="en-US" altLang="zh-CN" dirty="0">
                <a:latin typeface="Cambria" panose="02040503050406030204" pitchFamily="18" charset="0"/>
                <a:ea typeface="Cambria" panose="02040503050406030204" pitchFamily="18" charset="0"/>
              </a:rPr>
              <a:t>2</a:t>
            </a:r>
            <a:r>
              <a:rPr lang="zh-CN" altLang="en-US" dirty="0">
                <a:latin typeface="Cambria" panose="02040503050406030204" pitchFamily="18" charset="0"/>
                <a:ea typeface="微软雅黑" panose="020B0503020204020204" pitchFamily="34" charset="-122"/>
              </a:rPr>
              <a:t>）路网采样</a:t>
            </a:r>
            <a:endParaRPr lang="en-US" altLang="zh-CN" dirty="0">
              <a:latin typeface="Cambria" panose="02040503050406030204" pitchFamily="18" charset="0"/>
              <a:ea typeface="微软雅黑" panose="020B0503020204020204" pitchFamily="34" charset="-122"/>
            </a:endParaRPr>
          </a:p>
        </p:txBody>
      </p:sp>
      <p:sp>
        <p:nvSpPr>
          <p:cNvPr id="11" name="文本框 10">
            <a:extLst>
              <a:ext uri="{FF2B5EF4-FFF2-40B4-BE49-F238E27FC236}">
                <a16:creationId xmlns:a16="http://schemas.microsoft.com/office/drawing/2014/main" xmlns="" id="{81E7D1D9-3C68-4A2D-993D-80AA95906C8C}"/>
              </a:ext>
            </a:extLst>
          </p:cNvPr>
          <p:cNvSpPr txBox="1"/>
          <p:nvPr/>
        </p:nvSpPr>
        <p:spPr>
          <a:xfrm>
            <a:off x="111726" y="1779182"/>
            <a:ext cx="1904689" cy="584775"/>
          </a:xfrm>
          <a:prstGeom prst="rect">
            <a:avLst/>
          </a:prstGeom>
          <a:noFill/>
        </p:spPr>
        <p:txBody>
          <a:bodyPr wrap="none" rtlCol="0">
            <a:spAutoFit/>
          </a:bodyPr>
          <a:lstStyle/>
          <a:p>
            <a:r>
              <a:rPr lang="en-US" altLang="zh-CN" sz="1600" b="1" dirty="0">
                <a:solidFill>
                  <a:srgbClr val="C00000"/>
                </a:solidFill>
                <a:latin typeface="华文楷体" panose="02010600040101010101" pitchFamily="2" charset="-122"/>
                <a:ea typeface="华文楷体" panose="02010600040101010101" pitchFamily="2" charset="-122"/>
              </a:rPr>
              <a:t>Step 1. Densify roads</a:t>
            </a:r>
          </a:p>
          <a:p>
            <a:r>
              <a:rPr lang="en-US" altLang="zh-CN" sz="1600" b="1" dirty="0">
                <a:solidFill>
                  <a:schemeClr val="bg1">
                    <a:lumMod val="50000"/>
                  </a:schemeClr>
                </a:solidFill>
                <a:latin typeface="华文楷体" panose="02010600040101010101" pitchFamily="2" charset="-122"/>
                <a:ea typeface="华文楷体" panose="02010600040101010101" pitchFamily="2" charset="-122"/>
              </a:rPr>
              <a:t>    Editing -&gt; Densify</a:t>
            </a:r>
            <a:endParaRPr lang="zh-CN" altLang="en-US" sz="1600" b="1" dirty="0">
              <a:solidFill>
                <a:schemeClr val="bg1">
                  <a:lumMod val="50000"/>
                </a:schemeClr>
              </a:solidFill>
              <a:latin typeface="华文楷体" panose="02010600040101010101" pitchFamily="2" charset="-122"/>
              <a:ea typeface="华文楷体" panose="02010600040101010101" pitchFamily="2" charset="-122"/>
            </a:endParaRPr>
          </a:p>
        </p:txBody>
      </p:sp>
      <p:sp>
        <p:nvSpPr>
          <p:cNvPr id="32" name="文本框 31">
            <a:extLst>
              <a:ext uri="{FF2B5EF4-FFF2-40B4-BE49-F238E27FC236}">
                <a16:creationId xmlns:a16="http://schemas.microsoft.com/office/drawing/2014/main" xmlns="" id="{13D2C992-11D8-4EE6-90B8-FFEA28368F4D}"/>
              </a:ext>
            </a:extLst>
          </p:cNvPr>
          <p:cNvSpPr txBox="1"/>
          <p:nvPr/>
        </p:nvSpPr>
        <p:spPr>
          <a:xfrm>
            <a:off x="4458901" y="1779182"/>
            <a:ext cx="4804520" cy="584775"/>
          </a:xfrm>
          <a:prstGeom prst="rect">
            <a:avLst/>
          </a:prstGeom>
          <a:noFill/>
        </p:spPr>
        <p:txBody>
          <a:bodyPr wrap="none" rtlCol="0">
            <a:spAutoFit/>
          </a:bodyPr>
          <a:lstStyle/>
          <a:p>
            <a:r>
              <a:rPr lang="en-US" altLang="zh-CN" sz="1600" b="1" dirty="0">
                <a:solidFill>
                  <a:srgbClr val="C00000"/>
                </a:solidFill>
                <a:latin typeface="华文楷体" panose="02010600040101010101" pitchFamily="2" charset="-122"/>
                <a:ea typeface="华文楷体" panose="02010600040101010101" pitchFamily="2" charset="-122"/>
              </a:rPr>
              <a:t>Step 2. Vertices to points</a:t>
            </a:r>
          </a:p>
          <a:p>
            <a:r>
              <a:rPr lang="en-US" altLang="zh-CN" sz="1600" b="1" dirty="0">
                <a:solidFill>
                  <a:schemeClr val="bg1">
                    <a:lumMod val="50000"/>
                  </a:schemeClr>
                </a:solidFill>
                <a:latin typeface="华文楷体" panose="02010600040101010101" pitchFamily="2" charset="-122"/>
                <a:ea typeface="华文楷体" panose="02010600040101010101" pitchFamily="2" charset="-122"/>
              </a:rPr>
              <a:t>Data Management-&gt;Feature-&gt;Feature Vertices To Points</a:t>
            </a:r>
            <a:endParaRPr lang="zh-CN" altLang="en-US" sz="1600" b="1" dirty="0">
              <a:solidFill>
                <a:schemeClr val="bg1">
                  <a:lumMod val="50000"/>
                </a:schemeClr>
              </a:solidFill>
              <a:latin typeface="华文楷体" panose="02010600040101010101" pitchFamily="2" charset="-122"/>
              <a:ea typeface="华文楷体" panose="02010600040101010101" pitchFamily="2" charset="-122"/>
            </a:endParaRPr>
          </a:p>
        </p:txBody>
      </p:sp>
      <p:cxnSp>
        <p:nvCxnSpPr>
          <p:cNvPr id="16" name="直接连接符 15">
            <a:extLst>
              <a:ext uri="{FF2B5EF4-FFF2-40B4-BE49-F238E27FC236}">
                <a16:creationId xmlns:a16="http://schemas.microsoft.com/office/drawing/2014/main" xmlns="" id="{6EC23BCE-990E-44E0-9B87-F3661FF2327B}"/>
              </a:ext>
            </a:extLst>
          </p:cNvPr>
          <p:cNvCxnSpPr>
            <a:cxnSpLocks/>
          </p:cNvCxnSpPr>
          <p:nvPr/>
        </p:nvCxnSpPr>
        <p:spPr>
          <a:xfrm>
            <a:off x="4506038" y="1751600"/>
            <a:ext cx="0" cy="5040000"/>
          </a:xfrm>
          <a:prstGeom prst="line">
            <a:avLst/>
          </a:prstGeom>
          <a:ln w="19050">
            <a:solidFill>
              <a:srgbClr val="004924"/>
            </a:solidFill>
            <a:prstDash val="lgDashDotDot"/>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xmlns="" id="{5DB51D75-21AA-4E58-A22E-6E3DA4FCDF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207" y="2408386"/>
            <a:ext cx="4321032" cy="4150325"/>
          </a:xfrm>
          <a:prstGeom prst="rect">
            <a:avLst/>
          </a:prstGeom>
        </p:spPr>
      </p:pic>
      <p:pic>
        <p:nvPicPr>
          <p:cNvPr id="3" name="图片 2">
            <a:extLst>
              <a:ext uri="{FF2B5EF4-FFF2-40B4-BE49-F238E27FC236}">
                <a16:creationId xmlns:a16="http://schemas.microsoft.com/office/drawing/2014/main" xmlns="" id="{AEFF2EC9-B980-4338-A8AA-620D93939B7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46251" y="2407434"/>
            <a:ext cx="4321032" cy="4150325"/>
          </a:xfrm>
          <a:prstGeom prst="rect">
            <a:avLst/>
          </a:prstGeom>
        </p:spPr>
      </p:pic>
    </p:spTree>
    <p:extLst>
      <p:ext uri="{BB962C8B-B14F-4D97-AF65-F5344CB8AC3E}">
        <p14:creationId xmlns:p14="http://schemas.microsoft.com/office/powerpoint/2010/main" val="148825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EF6E8AEC-6D49-4569-BBF6-A234DCACF0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441101E0-075A-4CBD-B621-85F3FDA70EEE}"/>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07FB789C-D235-4852-9761-AFB8668C193F}"/>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27498339-AEB4-4650-9877-92AFA03DE89B}"/>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a:extLst>
              <a:ext uri="{FF2B5EF4-FFF2-40B4-BE49-F238E27FC236}">
                <a16:creationId xmlns:a16="http://schemas.microsoft.com/office/drawing/2014/main" xmlns="" id="{32B5A753-47A2-40CA-A104-C5D43021ABB5}"/>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xmlns="" id="{7FB5764A-6A37-4250-818A-ED73717E3DB3}"/>
              </a:ext>
            </a:extLst>
          </p:cNvPr>
          <p:cNvSpPr txBox="1"/>
          <p:nvPr/>
        </p:nvSpPr>
        <p:spPr>
          <a:xfrm>
            <a:off x="876687" y="149590"/>
            <a:ext cx="279275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街景图片获取</a:t>
            </a:r>
          </a:p>
        </p:txBody>
      </p:sp>
      <p:sp>
        <p:nvSpPr>
          <p:cNvPr id="9" name="矩形 8"/>
          <p:cNvSpPr/>
          <p:nvPr/>
        </p:nvSpPr>
        <p:spPr>
          <a:xfrm>
            <a:off x="207273" y="903011"/>
            <a:ext cx="2122697" cy="532453"/>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2.2. </a:t>
            </a:r>
            <a:r>
              <a:rPr lang="zh-CN" altLang="en-US" sz="2200" b="1" dirty="0">
                <a:latin typeface="Cambria" panose="02040503050406030204" pitchFamily="18" charset="0"/>
                <a:ea typeface="微软雅黑" panose="020B0503020204020204" pitchFamily="34" charset="-122"/>
              </a:rPr>
              <a:t>遍历街景点</a:t>
            </a:r>
            <a:endParaRPr lang="en-US" altLang="zh-CN" sz="2200" b="1" dirty="0">
              <a:latin typeface="Cambria" panose="02040503050406030204" pitchFamily="18" charset="0"/>
              <a:ea typeface="Cambria" panose="02040503050406030204" pitchFamily="18" charset="0"/>
            </a:endParaRPr>
          </a:p>
        </p:txBody>
      </p:sp>
      <p:grpSp>
        <p:nvGrpSpPr>
          <p:cNvPr id="34" name="组合 33"/>
          <p:cNvGrpSpPr/>
          <p:nvPr/>
        </p:nvGrpSpPr>
        <p:grpSpPr>
          <a:xfrm>
            <a:off x="16181" y="990600"/>
            <a:ext cx="191092" cy="356926"/>
            <a:chOff x="16181" y="988683"/>
            <a:chExt cx="141265" cy="387418"/>
          </a:xfrm>
        </p:grpSpPr>
        <p:sp>
          <p:nvSpPr>
            <p:cNvPr id="30" name="矩形 29"/>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矩形 30"/>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矩形 32"/>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49" name="文本框 48"/>
          <p:cNvSpPr txBox="1"/>
          <p:nvPr/>
        </p:nvSpPr>
        <p:spPr>
          <a:xfrm>
            <a:off x="176350" y="1365421"/>
            <a:ext cx="2441694" cy="369332"/>
          </a:xfrm>
          <a:prstGeom prst="rect">
            <a:avLst/>
          </a:prstGeom>
          <a:noFill/>
        </p:spPr>
        <p:txBody>
          <a:bodyPr wrap="none" rtlCol="0">
            <a:spAutoFit/>
          </a:bodyPr>
          <a:lstStyle/>
          <a:p>
            <a:r>
              <a:rPr lang="zh-CN" altLang="en-US" dirty="0">
                <a:latin typeface="Cambria" panose="02040503050406030204" pitchFamily="18" charset="0"/>
                <a:ea typeface="微软雅黑" panose="020B0503020204020204" pitchFamily="34" charset="-122"/>
              </a:rPr>
              <a:t>（</a:t>
            </a:r>
            <a:r>
              <a:rPr lang="en-US" altLang="zh-CN" dirty="0">
                <a:latin typeface="Cambria" panose="02040503050406030204" pitchFamily="18" charset="0"/>
                <a:ea typeface="Cambria" panose="02040503050406030204" pitchFamily="18" charset="0"/>
              </a:rPr>
              <a:t> 3</a:t>
            </a:r>
            <a:r>
              <a:rPr lang="zh-CN" altLang="en-US" dirty="0">
                <a:latin typeface="Cambria" panose="02040503050406030204" pitchFamily="18" charset="0"/>
                <a:ea typeface="微软雅黑" panose="020B0503020204020204" pitchFamily="34" charset="-122"/>
              </a:rPr>
              <a:t>）原始街景点抽稀</a:t>
            </a:r>
            <a:endParaRPr lang="en-US" altLang="zh-CN" dirty="0">
              <a:latin typeface="Cambria" panose="02040503050406030204" pitchFamily="18" charset="0"/>
              <a:ea typeface="微软雅黑" panose="020B0503020204020204" pitchFamily="34" charset="-122"/>
            </a:endParaRPr>
          </a:p>
        </p:txBody>
      </p:sp>
      <p:pic>
        <p:nvPicPr>
          <p:cNvPr id="10" name="图片 9">
            <a:extLst>
              <a:ext uri="{FF2B5EF4-FFF2-40B4-BE49-F238E27FC236}">
                <a16:creationId xmlns:a16="http://schemas.microsoft.com/office/drawing/2014/main" xmlns="" id="{36ECB39E-A2F7-4FDB-A2C7-569C84D3D7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7208" y="2325130"/>
            <a:ext cx="5124582" cy="4225627"/>
          </a:xfrm>
          <a:prstGeom prst="rect">
            <a:avLst/>
          </a:prstGeom>
          <a:ln>
            <a:noFill/>
          </a:ln>
          <a:effectLst>
            <a:outerShdw blurRad="190500" algn="tl" rotWithShape="0">
              <a:srgbClr val="000000">
                <a:alpha val="70000"/>
              </a:srgbClr>
            </a:outerShdw>
          </a:effectLst>
        </p:spPr>
      </p:pic>
      <p:sp>
        <p:nvSpPr>
          <p:cNvPr id="12" name="文本框 11">
            <a:extLst>
              <a:ext uri="{FF2B5EF4-FFF2-40B4-BE49-F238E27FC236}">
                <a16:creationId xmlns:a16="http://schemas.microsoft.com/office/drawing/2014/main" xmlns="" id="{3AB9E947-2A67-4E08-8AD1-3259343A3075}"/>
              </a:ext>
            </a:extLst>
          </p:cNvPr>
          <p:cNvSpPr txBox="1"/>
          <p:nvPr/>
        </p:nvSpPr>
        <p:spPr>
          <a:xfrm>
            <a:off x="540466" y="1784512"/>
            <a:ext cx="5772734"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以网格搜索附近的</a:t>
            </a:r>
            <a:r>
              <a:rPr lang="en-US" altLang="zh-CN" sz="1600" dirty="0">
                <a:latin typeface="华文楷体" panose="02010600040101010101" pitchFamily="2" charset="-122"/>
                <a:ea typeface="华文楷体" panose="02010600040101010101" pitchFamily="2" charset="-122"/>
              </a:rPr>
              <a:t>roads</a:t>
            </a:r>
            <a:r>
              <a:rPr lang="zh-CN" altLang="en-US" sz="1600" dirty="0">
                <a:latin typeface="华文楷体" panose="02010600040101010101" pitchFamily="2" charset="-122"/>
                <a:ea typeface="华文楷体" panose="02010600040101010101" pitchFamily="2" charset="-122"/>
              </a:rPr>
              <a:t>，获取</a:t>
            </a:r>
            <a:r>
              <a:rPr lang="en-US" altLang="zh-CN" sz="1600" dirty="0">
                <a:latin typeface="华文楷体" panose="02010600040101010101" pitchFamily="2" charset="-122"/>
                <a:ea typeface="华文楷体" panose="02010600040101010101" pitchFamily="2" charset="-122"/>
              </a:rPr>
              <a:t>roads</a:t>
            </a:r>
            <a:r>
              <a:rPr lang="zh-CN" altLang="en-US" sz="1600" dirty="0">
                <a:latin typeface="华文楷体" panose="02010600040101010101" pitchFamily="2" charset="-122"/>
                <a:ea typeface="华文楷体" panose="02010600040101010101" pitchFamily="2" charset="-122"/>
              </a:rPr>
              <a:t>中的场景点，按比例抽稀。</a:t>
            </a:r>
          </a:p>
        </p:txBody>
      </p:sp>
      <p:sp>
        <p:nvSpPr>
          <p:cNvPr id="21" name="文本框 20">
            <a:extLst>
              <a:ext uri="{FF2B5EF4-FFF2-40B4-BE49-F238E27FC236}">
                <a16:creationId xmlns:a16="http://schemas.microsoft.com/office/drawing/2014/main" xmlns="" id="{C3897EEE-19E9-40B3-A088-73F8AC5D685D}"/>
              </a:ext>
            </a:extLst>
          </p:cNvPr>
          <p:cNvSpPr txBox="1"/>
          <p:nvPr/>
        </p:nvSpPr>
        <p:spPr>
          <a:xfrm>
            <a:off x="6313200" y="2482696"/>
            <a:ext cx="1948879" cy="3910494"/>
          </a:xfrm>
          <a:prstGeom prst="rect">
            <a:avLst/>
          </a:prstGeom>
          <a:solidFill>
            <a:schemeClr val="accent1">
              <a:lumMod val="20000"/>
              <a:lumOff val="80000"/>
            </a:schemeClr>
          </a:solidFill>
        </p:spPr>
        <p:txBody>
          <a:bodyPr wrap="square" rtlCol="0">
            <a:spAutoFit/>
          </a:bodyPr>
          <a:lstStyle/>
          <a:p>
            <a:pPr marL="285750" indent="-285750">
              <a:lnSpc>
                <a:spcPct val="130000"/>
              </a:lnSpc>
              <a:buSzPct val="80000"/>
              <a:buFont typeface="Wingdings" panose="05000000000000000000" pitchFamily="2" charset="2"/>
              <a:buChar char="p"/>
            </a:pPr>
            <a:r>
              <a:rPr lang="zh-CN" altLang="en-US" sz="1600" dirty="0">
                <a:latin typeface="华文楷体" panose="02010600040101010101" pitchFamily="2" charset="-122"/>
                <a:ea typeface="华文楷体" panose="02010600040101010101" pitchFamily="2" charset="-122"/>
              </a:rPr>
              <a:t>能较完整地获取研究区内的有效街景点。</a:t>
            </a:r>
            <a:endParaRPr lang="en-US" altLang="zh-CN" sz="1600" dirty="0">
              <a:latin typeface="华文楷体" panose="02010600040101010101" pitchFamily="2" charset="-122"/>
              <a:ea typeface="华文楷体" panose="02010600040101010101" pitchFamily="2" charset="-122"/>
            </a:endParaRPr>
          </a:p>
          <a:p>
            <a:pPr marL="285750" indent="-285750">
              <a:lnSpc>
                <a:spcPct val="130000"/>
              </a:lnSpc>
              <a:buSzPct val="80000"/>
              <a:buFont typeface="Wingdings" panose="05000000000000000000" pitchFamily="2" charset="2"/>
              <a:buChar char="p"/>
            </a:pPr>
            <a:r>
              <a:rPr lang="zh-CN" altLang="en-US" sz="1600" dirty="0">
                <a:latin typeface="华文楷体" panose="02010600040101010101" pitchFamily="2" charset="-122"/>
                <a:ea typeface="华文楷体" panose="02010600040101010101" pitchFamily="2" charset="-122"/>
              </a:rPr>
              <a:t>街景点的坐标由腾讯坐标经墨卡托投影得到（投影坐标系，米制单位），需要先将其转为 </a:t>
            </a:r>
            <a:r>
              <a:rPr lang="en-US" altLang="zh-CN" sz="1600" dirty="0">
                <a:latin typeface="华文楷体" panose="02010600040101010101" pitchFamily="2" charset="-122"/>
                <a:ea typeface="华文楷体" panose="02010600040101010101" pitchFamily="2" charset="-122"/>
              </a:rPr>
              <a:t>GCJ </a:t>
            </a:r>
            <a:r>
              <a:rPr lang="zh-CN" altLang="en-US" sz="1600" dirty="0">
                <a:latin typeface="华文楷体" panose="02010600040101010101" pitchFamily="2" charset="-122"/>
                <a:ea typeface="华文楷体" panose="02010600040101010101" pitchFamily="2" charset="-122"/>
              </a:rPr>
              <a:t>经纬度坐标，再转为 </a:t>
            </a:r>
            <a:r>
              <a:rPr lang="en-US" altLang="zh-CN" sz="1600" dirty="0">
                <a:latin typeface="华文楷体" panose="02010600040101010101" pitchFamily="2" charset="-122"/>
                <a:ea typeface="华文楷体" panose="02010600040101010101" pitchFamily="2" charset="-122"/>
              </a:rPr>
              <a:t>WGS 84 </a:t>
            </a:r>
            <a:r>
              <a:rPr lang="zh-CN" altLang="en-US" sz="1600" dirty="0">
                <a:latin typeface="华文楷体" panose="02010600040101010101" pitchFamily="2" charset="-122"/>
                <a:ea typeface="华文楷体" panose="02010600040101010101" pitchFamily="2" charset="-122"/>
              </a:rPr>
              <a:t>经纬度坐标。</a:t>
            </a:r>
          </a:p>
        </p:txBody>
      </p:sp>
    </p:spTree>
    <p:extLst>
      <p:ext uri="{BB962C8B-B14F-4D97-AF65-F5344CB8AC3E}">
        <p14:creationId xmlns:p14="http://schemas.microsoft.com/office/powerpoint/2010/main" val="3417217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EF6E8AEC-6D49-4569-BBF6-A234DCACF0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441101E0-075A-4CBD-B621-85F3FDA70EEE}"/>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07FB789C-D235-4852-9761-AFB8668C193F}"/>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27498339-AEB4-4650-9877-92AFA03DE89B}"/>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a:extLst>
              <a:ext uri="{FF2B5EF4-FFF2-40B4-BE49-F238E27FC236}">
                <a16:creationId xmlns:a16="http://schemas.microsoft.com/office/drawing/2014/main" xmlns="" id="{32B5A753-47A2-40CA-A104-C5D43021ABB5}"/>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xmlns="" id="{7FB5764A-6A37-4250-818A-ED73717E3DB3}"/>
              </a:ext>
            </a:extLst>
          </p:cNvPr>
          <p:cNvSpPr txBox="1"/>
          <p:nvPr/>
        </p:nvSpPr>
        <p:spPr>
          <a:xfrm>
            <a:off x="876687" y="149590"/>
            <a:ext cx="279275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街景图片获取</a:t>
            </a:r>
          </a:p>
        </p:txBody>
      </p:sp>
      <p:sp>
        <p:nvSpPr>
          <p:cNvPr id="9" name="矩形 8"/>
          <p:cNvSpPr/>
          <p:nvPr/>
        </p:nvSpPr>
        <p:spPr>
          <a:xfrm>
            <a:off x="207273" y="903011"/>
            <a:ext cx="2404826" cy="532453"/>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2.3. </a:t>
            </a:r>
            <a:r>
              <a:rPr lang="zh-CN" altLang="en-US" sz="2200" b="1" dirty="0">
                <a:latin typeface="Cambria" panose="02040503050406030204" pitchFamily="18" charset="0"/>
                <a:ea typeface="微软雅黑" panose="020B0503020204020204" pitchFamily="34" charset="-122"/>
              </a:rPr>
              <a:t>街景图片获取</a:t>
            </a:r>
            <a:endParaRPr lang="en-US" altLang="zh-CN" sz="2200" b="1" dirty="0">
              <a:latin typeface="Cambria" panose="02040503050406030204" pitchFamily="18" charset="0"/>
              <a:ea typeface="Cambria" panose="02040503050406030204" pitchFamily="18" charset="0"/>
            </a:endParaRPr>
          </a:p>
        </p:txBody>
      </p:sp>
      <p:grpSp>
        <p:nvGrpSpPr>
          <p:cNvPr id="34" name="组合 33"/>
          <p:cNvGrpSpPr/>
          <p:nvPr/>
        </p:nvGrpSpPr>
        <p:grpSpPr>
          <a:xfrm>
            <a:off x="16181" y="990600"/>
            <a:ext cx="191092" cy="356926"/>
            <a:chOff x="16181" y="988683"/>
            <a:chExt cx="141265" cy="387418"/>
          </a:xfrm>
        </p:grpSpPr>
        <p:sp>
          <p:nvSpPr>
            <p:cNvPr id="30" name="矩形 29"/>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矩形 30"/>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矩形 32"/>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4"/>
          <a:stretch>
            <a:fillRect/>
          </a:stretch>
        </p:blipFill>
        <p:spPr>
          <a:xfrm>
            <a:off x="3912782" y="4235151"/>
            <a:ext cx="4912242" cy="2542000"/>
          </a:xfrm>
          <a:prstGeom prst="rect">
            <a:avLst/>
          </a:prstGeom>
          <a:ln>
            <a:noFill/>
          </a:ln>
          <a:effectLst>
            <a:outerShdw blurRad="292100" dist="139700" dir="2700000" algn="tl" rotWithShape="0">
              <a:srgbClr val="333333">
                <a:alpha val="65000"/>
              </a:srgbClr>
            </a:outerShdw>
          </a:effectLst>
        </p:spPr>
      </p:pic>
      <p:sp>
        <p:nvSpPr>
          <p:cNvPr id="13" name="文本框 12"/>
          <p:cNvSpPr txBox="1"/>
          <p:nvPr/>
        </p:nvSpPr>
        <p:spPr>
          <a:xfrm>
            <a:off x="706566" y="1488119"/>
            <a:ext cx="6354633" cy="2583849"/>
          </a:xfrm>
          <a:prstGeom prst="rect">
            <a:avLst/>
          </a:prstGeom>
          <a:solidFill>
            <a:srgbClr val="272822"/>
          </a:solidFill>
          <a:effectLst>
            <a:outerShdw blurRad="50800" dist="38100" dir="2700000" algn="tl" rotWithShape="0">
              <a:prstClr val="black">
                <a:alpha val="40000"/>
              </a:prstClr>
            </a:outerShdw>
          </a:effectLst>
        </p:spPr>
        <p:txBody>
          <a:bodyPr wrap="square" rtlCol="0">
            <a:spAutoFit/>
          </a:bodyPr>
          <a:lstStyle/>
          <a:p>
            <a:pPr>
              <a:lnSpc>
                <a:spcPct val="130000"/>
              </a:lnSpc>
            </a:pPr>
            <a:r>
              <a:rPr lang="en-US" altLang="zh-CN" sz="1400" dirty="0">
                <a:solidFill>
                  <a:srgbClr val="65D7ED"/>
                </a:solidFill>
                <a:latin typeface="Cambria" panose="02040503050406030204" pitchFamily="18" charset="0"/>
                <a:ea typeface="Cambria" panose="02040503050406030204" pitchFamily="18" charset="0"/>
              </a:rPr>
              <a:t>for</a:t>
            </a:r>
            <a:r>
              <a:rPr lang="en-US" altLang="zh-CN" sz="1400" dirty="0">
                <a:latin typeface="Cambria" panose="02040503050406030204" pitchFamily="18" charset="0"/>
                <a:ea typeface="Cambria" panose="02040503050406030204" pitchFamily="18" charset="0"/>
              </a:rPr>
              <a:t> </a:t>
            </a:r>
            <a:r>
              <a:rPr lang="en-US" altLang="zh-CN" sz="1400" dirty="0">
                <a:solidFill>
                  <a:schemeClr val="bg1">
                    <a:lumMod val="95000"/>
                  </a:schemeClr>
                </a:solidFill>
                <a:latin typeface="Cambria" panose="02040503050406030204" pitchFamily="18" charset="0"/>
                <a:ea typeface="Cambria" panose="02040503050406030204" pitchFamily="18" charset="0"/>
              </a:rPr>
              <a:t>location</a:t>
            </a:r>
            <a:r>
              <a:rPr lang="en-US" altLang="zh-CN" sz="1400" dirty="0">
                <a:latin typeface="Cambria" panose="02040503050406030204" pitchFamily="18" charset="0"/>
                <a:ea typeface="Cambria" panose="02040503050406030204" pitchFamily="18" charset="0"/>
              </a:rPr>
              <a:t> </a:t>
            </a:r>
            <a:r>
              <a:rPr lang="en-US" altLang="zh-CN" sz="1400" dirty="0">
                <a:solidFill>
                  <a:srgbClr val="65D7ED"/>
                </a:solidFill>
                <a:latin typeface="Cambria" panose="02040503050406030204" pitchFamily="18" charset="0"/>
                <a:ea typeface="Cambria" panose="02040503050406030204" pitchFamily="18" charset="0"/>
              </a:rPr>
              <a:t>in</a:t>
            </a:r>
            <a:r>
              <a:rPr lang="en-US" altLang="zh-CN" sz="1400" dirty="0">
                <a:latin typeface="Cambria" panose="02040503050406030204" pitchFamily="18" charset="0"/>
                <a:ea typeface="Cambria" panose="02040503050406030204" pitchFamily="18" charset="0"/>
              </a:rPr>
              <a:t> </a:t>
            </a:r>
            <a:r>
              <a:rPr lang="en-US" altLang="zh-CN" sz="1400" dirty="0">
                <a:solidFill>
                  <a:schemeClr val="bg1">
                    <a:lumMod val="95000"/>
                  </a:schemeClr>
                </a:solidFill>
                <a:latin typeface="Cambria" panose="02040503050406030204" pitchFamily="18" charset="0"/>
                <a:ea typeface="Cambria" panose="02040503050406030204" pitchFamily="18" charset="0"/>
              </a:rPr>
              <a:t>locations</a:t>
            </a:r>
            <a:r>
              <a:rPr lang="en-US" altLang="zh-CN" sz="1400" dirty="0">
                <a:latin typeface="Cambria" panose="02040503050406030204" pitchFamily="18" charset="0"/>
                <a:ea typeface="Cambria" panose="02040503050406030204" pitchFamily="18" charset="0"/>
              </a:rPr>
              <a:t>:</a:t>
            </a:r>
          </a:p>
          <a:p>
            <a:pPr>
              <a:lnSpc>
                <a:spcPct val="130000"/>
              </a:lnSpc>
            </a:pPr>
            <a:r>
              <a:rPr lang="en-US" altLang="zh-CN" sz="1400" dirty="0">
                <a:solidFill>
                  <a:schemeClr val="bg1">
                    <a:lumMod val="95000"/>
                  </a:schemeClr>
                </a:solidFill>
                <a:latin typeface="Cambria" panose="02040503050406030204" pitchFamily="18" charset="0"/>
                <a:ea typeface="Cambria" panose="02040503050406030204" pitchFamily="18" charset="0"/>
              </a:rPr>
              <a:t>        </a:t>
            </a:r>
            <a:r>
              <a:rPr lang="en-US" altLang="zh-CN" sz="1400" dirty="0" err="1">
                <a:solidFill>
                  <a:schemeClr val="bg1">
                    <a:lumMod val="95000"/>
                  </a:schemeClr>
                </a:solidFill>
                <a:latin typeface="Cambria" panose="02040503050406030204" pitchFamily="18" charset="0"/>
                <a:ea typeface="Cambria" panose="02040503050406030204" pitchFamily="18" charset="0"/>
              </a:rPr>
              <a:t>lng</a:t>
            </a:r>
            <a:r>
              <a:rPr lang="en-US" altLang="zh-CN" sz="1400" dirty="0">
                <a:solidFill>
                  <a:schemeClr val="bg1">
                    <a:lumMod val="95000"/>
                  </a:schemeClr>
                </a:solidFill>
                <a:latin typeface="Cambria" panose="02040503050406030204" pitchFamily="18" charset="0"/>
                <a:ea typeface="Cambria" panose="02040503050406030204" pitchFamily="18" charset="0"/>
              </a:rPr>
              <a:t> = </a:t>
            </a:r>
            <a:r>
              <a:rPr lang="en-US" altLang="zh-CN" sz="1400" dirty="0" err="1">
                <a:solidFill>
                  <a:schemeClr val="bg1">
                    <a:lumMod val="95000"/>
                  </a:schemeClr>
                </a:solidFill>
                <a:latin typeface="Cambria" panose="02040503050406030204" pitchFamily="18" charset="0"/>
                <a:ea typeface="Cambria" panose="02040503050406030204" pitchFamily="18" charset="0"/>
              </a:rPr>
              <a:t>location.lng</a:t>
            </a:r>
            <a:endParaRPr lang="en-US" altLang="zh-CN" sz="1400" dirty="0">
              <a:solidFill>
                <a:schemeClr val="bg1">
                  <a:lumMod val="95000"/>
                </a:schemeClr>
              </a:solidFill>
              <a:latin typeface="Cambria" panose="02040503050406030204" pitchFamily="18" charset="0"/>
              <a:ea typeface="Cambria" panose="02040503050406030204" pitchFamily="18" charset="0"/>
            </a:endParaRPr>
          </a:p>
          <a:p>
            <a:pPr>
              <a:lnSpc>
                <a:spcPct val="130000"/>
              </a:lnSpc>
            </a:pPr>
            <a:r>
              <a:rPr lang="en-US" altLang="zh-CN" sz="1400" dirty="0">
                <a:solidFill>
                  <a:schemeClr val="bg1">
                    <a:lumMod val="95000"/>
                  </a:schemeClr>
                </a:solidFill>
                <a:latin typeface="Cambria" panose="02040503050406030204" pitchFamily="18" charset="0"/>
                <a:ea typeface="Cambria" panose="02040503050406030204" pitchFamily="18" charset="0"/>
              </a:rPr>
              <a:t>        </a:t>
            </a:r>
            <a:r>
              <a:rPr lang="en-US" altLang="zh-CN" sz="1400" dirty="0" err="1">
                <a:solidFill>
                  <a:schemeClr val="bg1">
                    <a:lumMod val="95000"/>
                  </a:schemeClr>
                </a:solidFill>
                <a:latin typeface="Cambria" panose="02040503050406030204" pitchFamily="18" charset="0"/>
                <a:ea typeface="Cambria" panose="02040503050406030204" pitchFamily="18" charset="0"/>
              </a:rPr>
              <a:t>lat</a:t>
            </a:r>
            <a:r>
              <a:rPr lang="en-US" altLang="zh-CN" sz="1400" dirty="0">
                <a:solidFill>
                  <a:schemeClr val="bg1">
                    <a:lumMod val="95000"/>
                  </a:schemeClr>
                </a:solidFill>
                <a:latin typeface="Cambria" panose="02040503050406030204" pitchFamily="18" charset="0"/>
                <a:ea typeface="Cambria" panose="02040503050406030204" pitchFamily="18" charset="0"/>
              </a:rPr>
              <a:t> = </a:t>
            </a:r>
            <a:r>
              <a:rPr lang="en-US" altLang="zh-CN" sz="1400" dirty="0" err="1">
                <a:solidFill>
                  <a:schemeClr val="bg1">
                    <a:lumMod val="95000"/>
                  </a:schemeClr>
                </a:solidFill>
                <a:latin typeface="Cambria" panose="02040503050406030204" pitchFamily="18" charset="0"/>
                <a:ea typeface="Cambria" panose="02040503050406030204" pitchFamily="18" charset="0"/>
              </a:rPr>
              <a:t>location.lat</a:t>
            </a:r>
            <a:endParaRPr lang="en-US" altLang="zh-CN" sz="1400" dirty="0">
              <a:solidFill>
                <a:schemeClr val="bg1">
                  <a:lumMod val="95000"/>
                </a:schemeClr>
              </a:solidFill>
              <a:latin typeface="Cambria" panose="02040503050406030204" pitchFamily="18" charset="0"/>
              <a:ea typeface="Cambria" panose="02040503050406030204" pitchFamily="18" charset="0"/>
            </a:endParaRPr>
          </a:p>
          <a:p>
            <a:pPr>
              <a:lnSpc>
                <a:spcPct val="130000"/>
              </a:lnSpc>
            </a:pPr>
            <a:r>
              <a:rPr lang="en-US" altLang="zh-CN" sz="1400" dirty="0">
                <a:solidFill>
                  <a:schemeClr val="bg1">
                    <a:lumMod val="95000"/>
                  </a:schemeClr>
                </a:solidFill>
                <a:latin typeface="Cambria" panose="02040503050406030204" pitchFamily="18" charset="0"/>
                <a:ea typeface="Cambria" panose="02040503050406030204" pitchFamily="18" charset="0"/>
              </a:rPr>
              <a:t>        pitch = 0</a:t>
            </a:r>
          </a:p>
          <a:p>
            <a:pPr>
              <a:lnSpc>
                <a:spcPct val="130000"/>
              </a:lnSpc>
            </a:pPr>
            <a:r>
              <a:rPr lang="en-US" altLang="zh-CN" sz="1400" dirty="0">
                <a:solidFill>
                  <a:srgbClr val="65D7ED"/>
                </a:solidFill>
                <a:latin typeface="Cambria" panose="02040503050406030204" pitchFamily="18" charset="0"/>
                <a:ea typeface="Cambria" panose="02040503050406030204" pitchFamily="18" charset="0"/>
              </a:rPr>
              <a:t>        for </a:t>
            </a:r>
            <a:r>
              <a:rPr lang="en-US" altLang="zh-CN" sz="1400" dirty="0">
                <a:solidFill>
                  <a:schemeClr val="bg1">
                    <a:lumMod val="95000"/>
                  </a:schemeClr>
                </a:solidFill>
                <a:latin typeface="Cambria" panose="02040503050406030204" pitchFamily="18" charset="0"/>
                <a:ea typeface="Cambria" panose="02040503050406030204" pitchFamily="18" charset="0"/>
              </a:rPr>
              <a:t>heading</a:t>
            </a:r>
            <a:r>
              <a:rPr lang="en-US" altLang="zh-CN" sz="1400" dirty="0">
                <a:latin typeface="Cambria" panose="02040503050406030204" pitchFamily="18" charset="0"/>
                <a:ea typeface="Cambria" panose="02040503050406030204" pitchFamily="18" charset="0"/>
              </a:rPr>
              <a:t> </a:t>
            </a:r>
            <a:r>
              <a:rPr lang="en-US" altLang="zh-CN" sz="1400" dirty="0">
                <a:solidFill>
                  <a:srgbClr val="65D7ED"/>
                </a:solidFill>
                <a:latin typeface="Cambria" panose="02040503050406030204" pitchFamily="18" charset="0"/>
                <a:ea typeface="Cambria" panose="02040503050406030204" pitchFamily="18" charset="0"/>
              </a:rPr>
              <a:t>in</a:t>
            </a:r>
            <a:r>
              <a:rPr lang="en-US" altLang="zh-CN" sz="1400" dirty="0">
                <a:latin typeface="Cambria" panose="02040503050406030204" pitchFamily="18" charset="0"/>
                <a:ea typeface="Cambria" panose="02040503050406030204" pitchFamily="18" charset="0"/>
              </a:rPr>
              <a:t> </a:t>
            </a:r>
            <a:r>
              <a:rPr lang="en-US" altLang="zh-CN" sz="1400" dirty="0">
                <a:solidFill>
                  <a:schemeClr val="bg1">
                    <a:lumMod val="95000"/>
                  </a:schemeClr>
                </a:solidFill>
                <a:latin typeface="Cambria" panose="02040503050406030204" pitchFamily="18" charset="0"/>
                <a:ea typeface="Cambria" panose="02040503050406030204" pitchFamily="18" charset="0"/>
              </a:rPr>
              <a:t>[0, 90, 180, 270]:</a:t>
            </a:r>
          </a:p>
          <a:p>
            <a:pPr>
              <a:lnSpc>
                <a:spcPct val="130000"/>
              </a:lnSpc>
            </a:pPr>
            <a:r>
              <a:rPr lang="en-US" altLang="zh-CN" sz="1400" dirty="0">
                <a:latin typeface="Cambria" panose="02040503050406030204" pitchFamily="18" charset="0"/>
                <a:ea typeface="Cambria" panose="02040503050406030204" pitchFamily="18" charset="0"/>
              </a:rPr>
              <a:t>                </a:t>
            </a:r>
            <a:r>
              <a:rPr lang="en-US" altLang="zh-CN" sz="1400" dirty="0" err="1">
                <a:solidFill>
                  <a:schemeClr val="bg1">
                    <a:lumMod val="95000"/>
                  </a:schemeClr>
                </a:solidFill>
                <a:latin typeface="Cambria" panose="02040503050406030204" pitchFamily="18" charset="0"/>
                <a:ea typeface="Cambria" panose="02040503050406030204" pitchFamily="18" charset="0"/>
              </a:rPr>
              <a:t>pano</a:t>
            </a:r>
            <a:r>
              <a:rPr lang="en-US" altLang="zh-CN" sz="1400" dirty="0">
                <a:solidFill>
                  <a:schemeClr val="bg1">
                    <a:lumMod val="95000"/>
                  </a:schemeClr>
                </a:solidFill>
                <a:latin typeface="Cambria" panose="02040503050406030204" pitchFamily="18" charset="0"/>
                <a:ea typeface="Cambria" panose="02040503050406030204" pitchFamily="18" charset="0"/>
              </a:rPr>
              <a:t> = </a:t>
            </a:r>
            <a:r>
              <a:rPr lang="en-US" altLang="zh-CN" sz="1400" dirty="0" err="1">
                <a:solidFill>
                  <a:srgbClr val="98CC2C"/>
                </a:solidFill>
                <a:latin typeface="Cambria" panose="02040503050406030204" pitchFamily="18" charset="0"/>
                <a:ea typeface="Cambria" panose="02040503050406030204" pitchFamily="18" charset="0"/>
              </a:rPr>
              <a:t>getPano</a:t>
            </a:r>
            <a:r>
              <a:rPr lang="en-US" altLang="zh-CN" sz="1400" dirty="0">
                <a:solidFill>
                  <a:schemeClr val="bg1">
                    <a:lumMod val="95000"/>
                  </a:schemeClr>
                </a:solidFill>
                <a:latin typeface="Cambria" panose="02040503050406030204" pitchFamily="18" charset="0"/>
                <a:ea typeface="Cambria" panose="02040503050406030204" pitchFamily="18" charset="0"/>
              </a:rPr>
              <a:t>(</a:t>
            </a:r>
            <a:r>
              <a:rPr lang="en-US" altLang="zh-CN" sz="1400" dirty="0" err="1">
                <a:solidFill>
                  <a:schemeClr val="bg1">
                    <a:lumMod val="95000"/>
                  </a:schemeClr>
                </a:solidFill>
                <a:latin typeface="Cambria" panose="02040503050406030204" pitchFamily="18" charset="0"/>
                <a:ea typeface="Cambria" panose="02040503050406030204" pitchFamily="18" charset="0"/>
              </a:rPr>
              <a:t>lng</a:t>
            </a:r>
            <a:r>
              <a:rPr lang="en-US" altLang="zh-CN" sz="1400" dirty="0">
                <a:solidFill>
                  <a:schemeClr val="bg1">
                    <a:lumMod val="95000"/>
                  </a:schemeClr>
                </a:solidFill>
                <a:latin typeface="Cambria" panose="02040503050406030204" pitchFamily="18" charset="0"/>
                <a:ea typeface="Cambria" panose="02040503050406030204" pitchFamily="18" charset="0"/>
              </a:rPr>
              <a:t>, </a:t>
            </a:r>
            <a:r>
              <a:rPr lang="en-US" altLang="zh-CN" sz="1400" dirty="0" err="1">
                <a:solidFill>
                  <a:schemeClr val="bg1">
                    <a:lumMod val="95000"/>
                  </a:schemeClr>
                </a:solidFill>
                <a:latin typeface="Cambria" panose="02040503050406030204" pitchFamily="18" charset="0"/>
                <a:ea typeface="Cambria" panose="02040503050406030204" pitchFamily="18" charset="0"/>
              </a:rPr>
              <a:t>lat</a:t>
            </a:r>
            <a:r>
              <a:rPr lang="en-US" altLang="zh-CN" sz="1400" dirty="0">
                <a:solidFill>
                  <a:schemeClr val="bg1">
                    <a:lumMod val="95000"/>
                  </a:schemeClr>
                </a:solidFill>
                <a:latin typeface="Cambria" panose="02040503050406030204" pitchFamily="18" charset="0"/>
                <a:ea typeface="Cambria" panose="02040503050406030204" pitchFamily="18" charset="0"/>
              </a:rPr>
              <a:t>)</a:t>
            </a:r>
          </a:p>
          <a:p>
            <a:pPr>
              <a:lnSpc>
                <a:spcPct val="130000"/>
              </a:lnSpc>
            </a:pPr>
            <a:r>
              <a:rPr lang="en-US" altLang="zh-CN" sz="1400" dirty="0">
                <a:latin typeface="Cambria" panose="02040503050406030204" pitchFamily="18" charset="0"/>
                <a:ea typeface="Cambria" panose="02040503050406030204" pitchFamily="18" charset="0"/>
              </a:rPr>
              <a:t>                </a:t>
            </a:r>
            <a:r>
              <a:rPr lang="en-US" altLang="zh-CN" sz="1400" dirty="0" err="1">
                <a:solidFill>
                  <a:schemeClr val="bg1">
                    <a:lumMod val="95000"/>
                  </a:schemeClr>
                </a:solidFill>
                <a:latin typeface="Cambria" panose="02040503050406030204" pitchFamily="18" charset="0"/>
                <a:ea typeface="Cambria" panose="02040503050406030204" pitchFamily="18" charset="0"/>
              </a:rPr>
              <a:t>url</a:t>
            </a:r>
            <a:r>
              <a:rPr lang="en-US" altLang="zh-CN" sz="1400" dirty="0">
                <a:solidFill>
                  <a:schemeClr val="bg1">
                    <a:lumMod val="95000"/>
                  </a:schemeClr>
                </a:solidFill>
                <a:latin typeface="Cambria" panose="02040503050406030204" pitchFamily="18" charset="0"/>
                <a:ea typeface="Cambria" panose="02040503050406030204" pitchFamily="18" charset="0"/>
              </a:rPr>
              <a:t> </a:t>
            </a:r>
            <a:r>
              <a:rPr lang="en-US" altLang="zh-CN" sz="1400" dirty="0">
                <a:solidFill>
                  <a:schemeClr val="bg1">
                    <a:lumMod val="95000"/>
                  </a:schemeClr>
                </a:solidFill>
                <a:latin typeface="Cambria" panose="02040503050406030204" pitchFamily="18" charset="0"/>
              </a:rPr>
              <a:t>=</a:t>
            </a:r>
            <a:r>
              <a:rPr lang="en-US" altLang="zh-CN" sz="1400" dirty="0">
                <a:latin typeface="Cambria" panose="02040503050406030204" pitchFamily="18" charset="0"/>
              </a:rPr>
              <a:t> </a:t>
            </a:r>
            <a:r>
              <a:rPr lang="en-US" altLang="zh-CN" sz="1400" dirty="0">
                <a:solidFill>
                  <a:srgbClr val="D6CB6C"/>
                </a:solidFill>
                <a:latin typeface="Cambria" panose="02040503050406030204" pitchFamily="18" charset="0"/>
              </a:rPr>
              <a:t>'https://sv6.map.qq.com/</a:t>
            </a:r>
            <a:r>
              <a:rPr lang="en-US" altLang="zh-CN" sz="1400" dirty="0" err="1">
                <a:solidFill>
                  <a:srgbClr val="D6CB6C"/>
                </a:solidFill>
                <a:latin typeface="Cambria" panose="02040503050406030204" pitchFamily="18" charset="0"/>
              </a:rPr>
              <a:t>mmthumb?svid</a:t>
            </a:r>
            <a:r>
              <a:rPr lang="en-US" altLang="zh-CN" sz="1400" dirty="0">
                <a:solidFill>
                  <a:srgbClr val="D6CB6C"/>
                </a:solidFill>
                <a:latin typeface="Cambria" panose="02040503050406030204" pitchFamily="18" charset="0"/>
              </a:rPr>
              <a:t>=' </a:t>
            </a:r>
            <a:r>
              <a:rPr lang="en-US" altLang="zh-CN" sz="1400" dirty="0">
                <a:solidFill>
                  <a:schemeClr val="bg1">
                    <a:lumMod val="95000"/>
                  </a:schemeClr>
                </a:solidFill>
                <a:latin typeface="Cambria" panose="02040503050406030204" pitchFamily="18" charset="0"/>
              </a:rPr>
              <a:t>+ </a:t>
            </a:r>
            <a:r>
              <a:rPr lang="en-US" altLang="zh-CN" sz="1400" dirty="0" err="1">
                <a:solidFill>
                  <a:schemeClr val="bg1">
                    <a:lumMod val="95000"/>
                  </a:schemeClr>
                </a:solidFill>
                <a:latin typeface="Cambria" panose="02040503050406030204" pitchFamily="18" charset="0"/>
              </a:rPr>
              <a:t>pano</a:t>
            </a:r>
            <a:r>
              <a:rPr lang="en-US" altLang="zh-CN" sz="1400" dirty="0">
                <a:solidFill>
                  <a:schemeClr val="bg1">
                    <a:lumMod val="95000"/>
                  </a:schemeClr>
                </a:solidFill>
                <a:latin typeface="Cambria" panose="02040503050406030204" pitchFamily="18" charset="0"/>
              </a:rPr>
              <a:t> </a:t>
            </a:r>
            <a:r>
              <a:rPr lang="en-US" altLang="zh-CN" sz="1400" dirty="0">
                <a:solidFill>
                  <a:schemeClr val="bg1">
                    <a:lumMod val="95000"/>
                  </a:schemeClr>
                </a:solidFill>
                <a:latin typeface="Cambria" panose="02040503050406030204" pitchFamily="18" charset="0"/>
                <a:ea typeface="Cambria" panose="02040503050406030204" pitchFamily="18" charset="0"/>
              </a:rPr>
              <a:t>+ </a:t>
            </a:r>
            <a:r>
              <a:rPr lang="en-US" altLang="zh-CN" sz="1400" dirty="0">
                <a:solidFill>
                  <a:srgbClr val="D6CB6C"/>
                </a:solidFill>
                <a:latin typeface="Cambria" panose="02040503050406030204" pitchFamily="18" charset="0"/>
                <a:ea typeface="Cambria" panose="02040503050406030204" pitchFamily="18" charset="0"/>
              </a:rPr>
              <a:t>'</a:t>
            </a:r>
            <a:r>
              <a:rPr lang="zh-CN" altLang="en-US" sz="1400" dirty="0">
                <a:solidFill>
                  <a:srgbClr val="D6CB6C"/>
                </a:solidFill>
                <a:latin typeface="Cambria" panose="02040503050406030204" pitchFamily="18" charset="0"/>
              </a:rPr>
              <a:t>&amp;from=web</a:t>
            </a:r>
            <a:r>
              <a:rPr lang="en-US" altLang="zh-CN" sz="1400" dirty="0">
                <a:solidFill>
                  <a:srgbClr val="D6CB6C"/>
                </a:solidFill>
                <a:latin typeface="Cambria" panose="02040503050406030204" pitchFamily="18" charset="0"/>
              </a:rPr>
              <a:t>'</a:t>
            </a:r>
            <a:endParaRPr lang="en-US" altLang="zh-CN" sz="1400" dirty="0">
              <a:solidFill>
                <a:srgbClr val="D6CB6C"/>
              </a:solidFill>
              <a:latin typeface="Cambria" panose="02040503050406030204" pitchFamily="18" charset="0"/>
              <a:ea typeface="Cambria" panose="02040503050406030204" pitchFamily="18" charset="0"/>
            </a:endParaRPr>
          </a:p>
          <a:p>
            <a:pPr>
              <a:lnSpc>
                <a:spcPct val="130000"/>
              </a:lnSpc>
            </a:pPr>
            <a:r>
              <a:rPr lang="en-US" altLang="zh-CN" sz="1400" dirty="0">
                <a:latin typeface="Cambria" panose="02040503050406030204" pitchFamily="18" charset="0"/>
                <a:ea typeface="Cambria" panose="02040503050406030204" pitchFamily="18" charset="0"/>
              </a:rPr>
              <a:t>                </a:t>
            </a:r>
            <a:r>
              <a:rPr lang="en-US" altLang="zh-CN" sz="1400" dirty="0" err="1">
                <a:solidFill>
                  <a:schemeClr val="bg1">
                    <a:lumMod val="95000"/>
                  </a:schemeClr>
                </a:solidFill>
                <a:latin typeface="Cambria" panose="02040503050406030204" pitchFamily="18" charset="0"/>
                <a:ea typeface="Cambria" panose="02040503050406030204" pitchFamily="18" charset="0"/>
              </a:rPr>
              <a:t>fn</a:t>
            </a:r>
            <a:r>
              <a:rPr lang="en-US" altLang="zh-CN" sz="1400" dirty="0">
                <a:solidFill>
                  <a:schemeClr val="bg1">
                    <a:lumMod val="95000"/>
                  </a:schemeClr>
                </a:solidFill>
                <a:latin typeface="Cambria" panose="02040503050406030204" pitchFamily="18" charset="0"/>
                <a:ea typeface="Cambria" panose="02040503050406030204" pitchFamily="18" charset="0"/>
              </a:rPr>
              <a:t> = </a:t>
            </a:r>
            <a:r>
              <a:rPr lang="en-US" altLang="zh-CN" sz="1400" dirty="0" err="1">
                <a:solidFill>
                  <a:schemeClr val="bg1">
                    <a:lumMod val="95000"/>
                  </a:schemeClr>
                </a:solidFill>
                <a:latin typeface="Cambria" panose="02040503050406030204" pitchFamily="18" charset="0"/>
                <a:ea typeface="Cambria" panose="02040503050406030204" pitchFamily="18" charset="0"/>
              </a:rPr>
              <a:t>pano</a:t>
            </a:r>
            <a:r>
              <a:rPr lang="en-US" altLang="zh-CN" sz="1400" dirty="0">
                <a:solidFill>
                  <a:schemeClr val="bg1">
                    <a:lumMod val="95000"/>
                  </a:schemeClr>
                </a:solidFill>
                <a:latin typeface="Cambria" panose="02040503050406030204" pitchFamily="18" charset="0"/>
                <a:ea typeface="Cambria" panose="02040503050406030204" pitchFamily="18" charset="0"/>
              </a:rPr>
              <a:t> + </a:t>
            </a:r>
            <a:r>
              <a:rPr lang="en-US" altLang="zh-CN" sz="1400" dirty="0">
                <a:solidFill>
                  <a:srgbClr val="D6CB6C"/>
                </a:solidFill>
                <a:latin typeface="Cambria" panose="02040503050406030204" pitchFamily="18" charset="0"/>
                <a:ea typeface="Cambria" panose="02040503050406030204" pitchFamily="18" charset="0"/>
              </a:rPr>
              <a:t>'_‘</a:t>
            </a:r>
            <a:r>
              <a:rPr lang="en-US" altLang="zh-CN" sz="1400" dirty="0">
                <a:latin typeface="Cambria" panose="02040503050406030204" pitchFamily="18" charset="0"/>
                <a:ea typeface="Cambria" panose="02040503050406030204" pitchFamily="18" charset="0"/>
              </a:rPr>
              <a:t> </a:t>
            </a:r>
            <a:r>
              <a:rPr lang="en-US" altLang="zh-CN" sz="1400" dirty="0">
                <a:solidFill>
                  <a:schemeClr val="bg1">
                    <a:lumMod val="95000"/>
                  </a:schemeClr>
                </a:solidFill>
                <a:latin typeface="Cambria" panose="02040503050406030204" pitchFamily="18" charset="0"/>
                <a:ea typeface="Cambria" panose="02040503050406030204" pitchFamily="18" charset="0"/>
              </a:rPr>
              <a:t>+ </a:t>
            </a:r>
            <a:r>
              <a:rPr lang="en-US" altLang="zh-CN" sz="1400" dirty="0" err="1">
                <a:solidFill>
                  <a:schemeClr val="bg1">
                    <a:lumMod val="95000"/>
                  </a:schemeClr>
                </a:solidFill>
                <a:latin typeface="Cambria" panose="02040503050406030204" pitchFamily="18" charset="0"/>
                <a:ea typeface="Cambria" panose="02040503050406030204" pitchFamily="18" charset="0"/>
              </a:rPr>
              <a:t>str</a:t>
            </a:r>
            <a:r>
              <a:rPr lang="en-US" altLang="zh-CN" sz="1400" dirty="0">
                <a:solidFill>
                  <a:schemeClr val="bg1">
                    <a:lumMod val="95000"/>
                  </a:schemeClr>
                </a:solidFill>
                <a:latin typeface="Cambria" panose="02040503050406030204" pitchFamily="18" charset="0"/>
                <a:ea typeface="Cambria" panose="02040503050406030204" pitchFamily="18" charset="0"/>
              </a:rPr>
              <a:t>(heading) + </a:t>
            </a:r>
            <a:r>
              <a:rPr lang="en-US" altLang="zh-CN" sz="1400" dirty="0">
                <a:solidFill>
                  <a:srgbClr val="D6CB6C"/>
                </a:solidFill>
                <a:latin typeface="Cambria" panose="02040503050406030204" pitchFamily="18" charset="0"/>
                <a:ea typeface="Cambria" panose="02040503050406030204" pitchFamily="18" charset="0"/>
              </a:rPr>
              <a:t>‘.jpg‘</a:t>
            </a:r>
          </a:p>
          <a:p>
            <a:pPr>
              <a:lnSpc>
                <a:spcPct val="130000"/>
              </a:lnSpc>
            </a:pPr>
            <a:r>
              <a:rPr lang="en-US" altLang="zh-CN" sz="1400" dirty="0">
                <a:latin typeface="Cambria" panose="02040503050406030204" pitchFamily="18" charset="0"/>
                <a:ea typeface="Cambria" panose="02040503050406030204" pitchFamily="18" charset="0"/>
              </a:rPr>
              <a:t>                </a:t>
            </a:r>
            <a:r>
              <a:rPr lang="en-US" altLang="zh-CN" sz="1400" dirty="0" err="1">
                <a:solidFill>
                  <a:srgbClr val="98CC2C"/>
                </a:solidFill>
                <a:latin typeface="Cambria" panose="02040503050406030204" pitchFamily="18" charset="0"/>
                <a:ea typeface="Cambria" panose="02040503050406030204" pitchFamily="18" charset="0"/>
              </a:rPr>
              <a:t>downloadImage</a:t>
            </a:r>
            <a:r>
              <a:rPr lang="en-US" altLang="zh-CN" sz="1400" dirty="0">
                <a:solidFill>
                  <a:schemeClr val="bg1">
                    <a:lumMod val="95000"/>
                  </a:schemeClr>
                </a:solidFill>
                <a:latin typeface="Cambria" panose="02040503050406030204" pitchFamily="18" charset="0"/>
                <a:ea typeface="Cambria" panose="02040503050406030204" pitchFamily="18" charset="0"/>
              </a:rPr>
              <a:t>(</a:t>
            </a:r>
            <a:r>
              <a:rPr lang="en-US" altLang="zh-CN" sz="1400" dirty="0" err="1">
                <a:solidFill>
                  <a:schemeClr val="bg1">
                    <a:lumMod val="95000"/>
                  </a:schemeClr>
                </a:solidFill>
                <a:latin typeface="Cambria" panose="02040503050406030204" pitchFamily="18" charset="0"/>
                <a:ea typeface="Cambria" panose="02040503050406030204" pitchFamily="18" charset="0"/>
              </a:rPr>
              <a:t>url</a:t>
            </a:r>
            <a:r>
              <a:rPr lang="en-US" altLang="zh-CN" sz="1400" dirty="0">
                <a:solidFill>
                  <a:schemeClr val="bg1">
                    <a:lumMod val="95000"/>
                  </a:schemeClr>
                </a:solidFill>
                <a:latin typeface="Cambria" panose="02040503050406030204" pitchFamily="18" charset="0"/>
                <a:ea typeface="Cambria" panose="02040503050406030204" pitchFamily="18" charset="0"/>
              </a:rPr>
              <a:t>, </a:t>
            </a:r>
            <a:r>
              <a:rPr lang="en-US" altLang="zh-CN" sz="1400" dirty="0" err="1">
                <a:solidFill>
                  <a:schemeClr val="bg1">
                    <a:lumMod val="95000"/>
                  </a:schemeClr>
                </a:solidFill>
                <a:latin typeface="Cambria" panose="02040503050406030204" pitchFamily="18" charset="0"/>
                <a:ea typeface="Cambria" panose="02040503050406030204" pitchFamily="18" charset="0"/>
              </a:rPr>
              <a:t>fn</a:t>
            </a:r>
            <a:r>
              <a:rPr lang="en-US" altLang="zh-CN" sz="1400" dirty="0">
                <a:solidFill>
                  <a:schemeClr val="bg1">
                    <a:lumMod val="95000"/>
                  </a:schemeClr>
                </a:solidFill>
                <a:latin typeface="Cambria" panose="02040503050406030204" pitchFamily="18" charset="0"/>
                <a:ea typeface="Cambria" panose="02040503050406030204" pitchFamily="18" charset="0"/>
              </a:rPr>
              <a:t>)</a:t>
            </a:r>
            <a:endParaRPr lang="zh-CN" altLang="en-US" sz="1400" dirty="0">
              <a:solidFill>
                <a:schemeClr val="bg1">
                  <a:lumMod val="95000"/>
                </a:schemeClr>
              </a:solidFill>
              <a:latin typeface="Cambria" panose="02040503050406030204" pitchFamily="18" charset="0"/>
            </a:endParaRPr>
          </a:p>
        </p:txBody>
      </p:sp>
      <p:grpSp>
        <p:nvGrpSpPr>
          <p:cNvPr id="23" name="组合 22"/>
          <p:cNvGrpSpPr/>
          <p:nvPr/>
        </p:nvGrpSpPr>
        <p:grpSpPr>
          <a:xfrm>
            <a:off x="2009553" y="4040374"/>
            <a:ext cx="1903228" cy="297710"/>
            <a:chOff x="2009553" y="4040374"/>
            <a:chExt cx="1903228" cy="297710"/>
          </a:xfrm>
        </p:grpSpPr>
        <p:cxnSp>
          <p:nvCxnSpPr>
            <p:cNvPr id="19" name="直接连接符 18"/>
            <p:cNvCxnSpPr/>
            <p:nvPr/>
          </p:nvCxnSpPr>
          <p:spPr>
            <a:xfrm>
              <a:off x="2009553" y="4040374"/>
              <a:ext cx="0" cy="2880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2009553" y="4338084"/>
              <a:ext cx="1903228" cy="0"/>
            </a:xfrm>
            <a:prstGeom prst="line">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26" name="直接连接符 25"/>
          <p:cNvCxnSpPr>
            <a:cxnSpLocks/>
          </p:cNvCxnSpPr>
          <p:nvPr/>
        </p:nvCxnSpPr>
        <p:spPr>
          <a:xfrm flipV="1">
            <a:off x="3487479" y="2753832"/>
            <a:ext cx="3766761" cy="329611"/>
          </a:xfrm>
          <a:prstGeom prst="line">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197297" y="2243116"/>
            <a:ext cx="1935125" cy="1021433"/>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根据经纬度查询距离最近的街景点的</a:t>
            </a:r>
            <a:r>
              <a:rPr lang="en-US" altLang="zh-CN" sz="1600" dirty="0" err="1">
                <a:latin typeface="微软雅黑" panose="020B0503020204020204" pitchFamily="34" charset="-122"/>
                <a:ea typeface="微软雅黑" panose="020B0503020204020204" pitchFamily="34" charset="-122"/>
              </a:rPr>
              <a:t>pano</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svid</a:t>
            </a:r>
            <a:endParaRPr lang="zh-CN" altLang="en-US" sz="16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32889" y="4979853"/>
            <a:ext cx="2040174" cy="1052596"/>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根据街景点的</a:t>
            </a:r>
            <a:r>
              <a:rPr lang="en-US" altLang="zh-CN" sz="1600" dirty="0" err="1">
                <a:latin typeface="微软雅黑" panose="020B0503020204020204" pitchFamily="34" charset="-122"/>
                <a:ea typeface="微软雅黑" panose="020B0503020204020204" pitchFamily="34" charset="-122"/>
              </a:rPr>
              <a:t>pano</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svid</a:t>
            </a:r>
            <a:r>
              <a:rPr lang="zh-CN" altLang="en-US" sz="1600" dirty="0">
                <a:latin typeface="微软雅黑" panose="020B0503020204020204" pitchFamily="34" charset="-122"/>
                <a:ea typeface="微软雅黑" panose="020B0503020204020204" pitchFamily="34" charset="-122"/>
              </a:rPr>
              <a:t>构造图片链接和保存文件名</a:t>
            </a:r>
          </a:p>
        </p:txBody>
      </p:sp>
      <p:grpSp>
        <p:nvGrpSpPr>
          <p:cNvPr id="46" name="组合 45"/>
          <p:cNvGrpSpPr/>
          <p:nvPr/>
        </p:nvGrpSpPr>
        <p:grpSpPr>
          <a:xfrm>
            <a:off x="1010093" y="3338622"/>
            <a:ext cx="399593" cy="1658251"/>
            <a:chOff x="1010093" y="3338622"/>
            <a:chExt cx="399593" cy="1658251"/>
          </a:xfrm>
        </p:grpSpPr>
        <p:cxnSp>
          <p:nvCxnSpPr>
            <p:cNvPr id="32" name="直接连接符 31"/>
            <p:cNvCxnSpPr>
              <a:cxnSpLocks/>
            </p:cNvCxnSpPr>
            <p:nvPr/>
          </p:nvCxnSpPr>
          <p:spPr>
            <a:xfrm>
              <a:off x="1010093" y="3338622"/>
              <a:ext cx="0" cy="1658251"/>
            </a:xfrm>
            <a:prstGeom prst="line">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0093" y="3349259"/>
              <a:ext cx="39959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1010093" y="3650514"/>
              <a:ext cx="39959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xmlns="" id="{C5869A5D-25C7-4B55-820A-C796A90A37E5}"/>
              </a:ext>
            </a:extLst>
          </p:cNvPr>
          <p:cNvSpPr txBox="1"/>
          <p:nvPr/>
        </p:nvSpPr>
        <p:spPr>
          <a:xfrm>
            <a:off x="318976" y="6099304"/>
            <a:ext cx="2348117" cy="646331"/>
          </a:xfrm>
          <a:prstGeom prst="rect">
            <a:avLst/>
          </a:prstGeom>
          <a:solidFill>
            <a:schemeClr val="accent6">
              <a:lumMod val="40000"/>
              <a:lumOff val="60000"/>
            </a:schemeClr>
          </a:solidFill>
        </p:spPr>
        <p:txBody>
          <a:bodyPr wrap="square" rtlCol="0">
            <a:spAutoFit/>
          </a:bodyPr>
          <a:lstStyle/>
          <a:p>
            <a:r>
              <a:rPr lang="en-US" altLang="zh-CN" b="1" dirty="0">
                <a:latin typeface="Cambria" panose="02040503050406030204" pitchFamily="18" charset="0"/>
                <a:ea typeface="Cambria" panose="02040503050406030204" pitchFamily="18" charset="0"/>
              </a:rPr>
              <a:t>Don’t Be Evil.</a:t>
            </a:r>
          </a:p>
          <a:p>
            <a:pPr algn="r"/>
            <a:r>
              <a:rPr lang="en-US" altLang="zh-CN" i="1" dirty="0">
                <a:latin typeface="Times New Roman" panose="02020603050405020304" pitchFamily="18" charset="0"/>
                <a:ea typeface="Cambria" panose="02040503050406030204" pitchFamily="18" charset="0"/>
                <a:cs typeface="Times New Roman" panose="02020603050405020304" pitchFamily="18" charset="0"/>
              </a:rPr>
              <a:t>—Google</a:t>
            </a:r>
          </a:p>
        </p:txBody>
      </p:sp>
    </p:spTree>
    <p:extLst>
      <p:ext uri="{BB962C8B-B14F-4D97-AF65-F5344CB8AC3E}">
        <p14:creationId xmlns:p14="http://schemas.microsoft.com/office/powerpoint/2010/main" val="5653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585F01C1-8786-4556-8161-A3D78C753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8D0D3B9E-C63F-4712-953F-133B9133095F}"/>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AC31D698-0E8D-4E5E-B86F-A7D41F3585D3}"/>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46A3F110-12D2-4832-AC83-6050BD7C1F67}"/>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1">
            <a:extLst>
              <a:ext uri="{FF2B5EF4-FFF2-40B4-BE49-F238E27FC236}">
                <a16:creationId xmlns:a16="http://schemas.microsoft.com/office/drawing/2014/main" xmlns="" id="{2EAB879E-A366-484F-BD66-0BB41C4E9910}"/>
              </a:ext>
            </a:extLst>
          </p:cNvPr>
          <p:cNvSpPr txBox="1"/>
          <p:nvPr/>
        </p:nvSpPr>
        <p:spPr>
          <a:xfrm>
            <a:off x="3549274" y="2382695"/>
            <a:ext cx="4467675" cy="1754326"/>
          </a:xfrm>
          <a:prstGeom prst="rect">
            <a:avLst/>
          </a:prstGeom>
          <a:noFill/>
        </p:spPr>
        <p:txBody>
          <a:bodyPr wrap="square" rtlCol="0">
            <a:spAutoFit/>
          </a:bodyPr>
          <a:lstStyle/>
          <a:p>
            <a:pPr marL="0" lvl="1"/>
            <a:r>
              <a:rPr lang="zh-CN" altLang="en-US" sz="5400" dirty="0">
                <a:solidFill>
                  <a:srgbClr val="014924"/>
                </a:solidFill>
                <a:latin typeface="Arial" panose="020B0604020202020204" pitchFamily="34" charset="0"/>
                <a:ea typeface="微软雅黑" panose="020B0503020204020204" pitchFamily="34" charset="-122"/>
                <a:cs typeface="+mn-ea"/>
                <a:sym typeface="Arial" panose="020B0604020202020204" pitchFamily="34" charset="0"/>
              </a:rPr>
              <a:t>街景图片特征提取</a:t>
            </a:r>
            <a:endParaRPr lang="zh-CN" altLang="en-US" sz="5062" b="1" spc="422" dirty="0">
              <a:solidFill>
                <a:srgbClr val="014924"/>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9" name="直接连接符 8">
            <a:extLst>
              <a:ext uri="{FF2B5EF4-FFF2-40B4-BE49-F238E27FC236}">
                <a16:creationId xmlns:a16="http://schemas.microsoft.com/office/drawing/2014/main" xmlns="" id="{5F00F730-D912-49A5-A7AC-B6CD2767618E}"/>
              </a:ext>
            </a:extLst>
          </p:cNvPr>
          <p:cNvCxnSpPr/>
          <p:nvPr/>
        </p:nvCxnSpPr>
        <p:spPr>
          <a:xfrm flipV="1">
            <a:off x="3245529" y="1572665"/>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2">
            <a:extLst>
              <a:ext uri="{FF2B5EF4-FFF2-40B4-BE49-F238E27FC236}">
                <a16:creationId xmlns:a16="http://schemas.microsoft.com/office/drawing/2014/main" xmlns="" id="{C0FCE567-6051-443C-9229-3C602C742DFC}"/>
              </a:ext>
            </a:extLst>
          </p:cNvPr>
          <p:cNvSpPr txBox="1"/>
          <p:nvPr/>
        </p:nvSpPr>
        <p:spPr>
          <a:xfrm>
            <a:off x="1392320" y="4354401"/>
            <a:ext cx="1269470" cy="346249"/>
          </a:xfrm>
          <a:prstGeom prst="rect">
            <a:avLst/>
          </a:prstGeom>
          <a:solidFill>
            <a:srgbClr val="014924"/>
          </a:solidFill>
        </p:spPr>
        <p:txBody>
          <a:bodyPr wrap="square" lIns="0" tIns="0" rIns="0" bIns="0" rtlCol="0">
            <a:spAutoFit/>
          </a:bodyPr>
          <a:lstStyle/>
          <a:p>
            <a:pPr algn="ctr"/>
            <a:r>
              <a:rPr lang="en-US" altLang="zh-CN"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 03</a:t>
            </a:r>
            <a:endPar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组合 13">
            <a:extLst>
              <a:ext uri="{FF2B5EF4-FFF2-40B4-BE49-F238E27FC236}">
                <a16:creationId xmlns:a16="http://schemas.microsoft.com/office/drawing/2014/main" xmlns="" id="{81275BAD-1599-4141-9672-A995E411ABBB}"/>
              </a:ext>
            </a:extLst>
          </p:cNvPr>
          <p:cNvGrpSpPr/>
          <p:nvPr/>
        </p:nvGrpSpPr>
        <p:grpSpPr>
          <a:xfrm>
            <a:off x="1112328" y="2365804"/>
            <a:ext cx="1829454" cy="1829454"/>
            <a:chOff x="2262782" y="1446400"/>
            <a:chExt cx="1301106" cy="1301106"/>
          </a:xfrm>
          <a:solidFill>
            <a:srgbClr val="014924"/>
          </a:solidFill>
        </p:grpSpPr>
        <p:sp>
          <p:nvSpPr>
            <p:cNvPr id="15" name="椭圆 14">
              <a:extLst>
                <a:ext uri="{FF2B5EF4-FFF2-40B4-BE49-F238E27FC236}">
                  <a16:creationId xmlns:a16="http://schemas.microsoft.com/office/drawing/2014/main" xmlns="" id="{6DA6D6F4-094E-47B7-B46B-D159159EDB43}"/>
                </a:ext>
              </a:extLst>
            </p:cNvPr>
            <p:cNvSpPr/>
            <p:nvPr/>
          </p:nvSpPr>
          <p:spPr>
            <a:xfrm>
              <a:off x="2262782" y="1446400"/>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KSO_Shape">
              <a:extLst>
                <a:ext uri="{FF2B5EF4-FFF2-40B4-BE49-F238E27FC236}">
                  <a16:creationId xmlns:a16="http://schemas.microsoft.com/office/drawing/2014/main" xmlns="" id="{8932695D-0DB9-4E09-936A-744DED630742}"/>
                </a:ext>
              </a:extLst>
            </p:cNvPr>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852033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20765221-D73B-4F5C-A762-917DD17C9291}"/>
              </a:ext>
            </a:extLst>
          </p:cNvPr>
          <p:cNvGrpSpPr/>
          <p:nvPr/>
        </p:nvGrpSpPr>
        <p:grpSpPr>
          <a:xfrm>
            <a:off x="5794957" y="4515003"/>
            <a:ext cx="2252980" cy="2334895"/>
            <a:chOff x="1619" y="5930"/>
            <a:chExt cx="3548" cy="3677"/>
          </a:xfrm>
        </p:grpSpPr>
        <p:pic>
          <p:nvPicPr>
            <p:cNvPr id="5" name="图片 4" descr="hsv">
              <a:extLst>
                <a:ext uri="{FF2B5EF4-FFF2-40B4-BE49-F238E27FC236}">
                  <a16:creationId xmlns:a16="http://schemas.microsoft.com/office/drawing/2014/main" xmlns="" id="{90168F47-0DE4-4CEE-BC5E-E07358FBBE2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19" y="6104"/>
              <a:ext cx="3302" cy="3197"/>
            </a:xfrm>
            <a:prstGeom prst="rect">
              <a:avLst/>
            </a:prstGeom>
          </p:spPr>
        </p:pic>
        <p:sp>
          <p:nvSpPr>
            <p:cNvPr id="6" name="文本框 5">
              <a:extLst>
                <a:ext uri="{FF2B5EF4-FFF2-40B4-BE49-F238E27FC236}">
                  <a16:creationId xmlns:a16="http://schemas.microsoft.com/office/drawing/2014/main" xmlns="" id="{21355FD0-9BB7-4A52-8F22-441D7D2E7E3A}"/>
                </a:ext>
              </a:extLst>
            </p:cNvPr>
            <p:cNvSpPr txBox="1"/>
            <p:nvPr/>
          </p:nvSpPr>
          <p:spPr>
            <a:xfrm>
              <a:off x="2145" y="5947"/>
              <a:ext cx="470" cy="580"/>
            </a:xfrm>
            <a:prstGeom prst="rect">
              <a:avLst/>
            </a:prstGeom>
            <a:noFill/>
          </p:spPr>
          <p:txBody>
            <a:bodyPr wrap="none" rtlCol="0">
              <a:spAutoFit/>
            </a:bodyPr>
            <a:lstStyle/>
            <a:p>
              <a:r>
                <a:rPr lang="en-US" altLang="zh-CN" i="1" dirty="0"/>
                <a:t>0</a:t>
              </a:r>
            </a:p>
          </p:txBody>
        </p:sp>
        <p:sp>
          <p:nvSpPr>
            <p:cNvPr id="7" name="文本框 6">
              <a:extLst>
                <a:ext uri="{FF2B5EF4-FFF2-40B4-BE49-F238E27FC236}">
                  <a16:creationId xmlns:a16="http://schemas.microsoft.com/office/drawing/2014/main" xmlns="" id="{3EB25B64-E244-49A7-94D0-B7CFA9931558}"/>
                </a:ext>
              </a:extLst>
            </p:cNvPr>
            <p:cNvSpPr txBox="1"/>
            <p:nvPr/>
          </p:nvSpPr>
          <p:spPr>
            <a:xfrm>
              <a:off x="3833" y="9027"/>
              <a:ext cx="834" cy="580"/>
            </a:xfrm>
            <a:prstGeom prst="rect">
              <a:avLst/>
            </a:prstGeom>
            <a:noFill/>
          </p:spPr>
          <p:txBody>
            <a:bodyPr wrap="none" rtlCol="0">
              <a:spAutoFit/>
            </a:bodyPr>
            <a:lstStyle/>
            <a:p>
              <a:r>
                <a:rPr lang="en-US" altLang="zh-CN" i="1"/>
                <a:t>180</a:t>
              </a:r>
            </a:p>
          </p:txBody>
        </p:sp>
        <p:sp>
          <p:nvSpPr>
            <p:cNvPr id="8" name="文本框 7">
              <a:extLst>
                <a:ext uri="{FF2B5EF4-FFF2-40B4-BE49-F238E27FC236}">
                  <a16:creationId xmlns:a16="http://schemas.microsoft.com/office/drawing/2014/main" xmlns="" id="{658197A8-C16C-49E3-A8FE-4217FE500374}"/>
                </a:ext>
              </a:extLst>
            </p:cNvPr>
            <p:cNvSpPr txBox="1"/>
            <p:nvPr/>
          </p:nvSpPr>
          <p:spPr>
            <a:xfrm>
              <a:off x="4333" y="8567"/>
              <a:ext cx="834" cy="580"/>
            </a:xfrm>
            <a:prstGeom prst="rect">
              <a:avLst/>
            </a:prstGeom>
            <a:noFill/>
          </p:spPr>
          <p:txBody>
            <a:bodyPr wrap="none" rtlCol="0">
              <a:spAutoFit/>
            </a:bodyPr>
            <a:lstStyle/>
            <a:p>
              <a:r>
                <a:rPr lang="en-US" altLang="zh-CN" i="1"/>
                <a:t>165</a:t>
              </a:r>
            </a:p>
          </p:txBody>
        </p:sp>
        <p:sp>
          <p:nvSpPr>
            <p:cNvPr id="9" name="文本框 8">
              <a:extLst>
                <a:ext uri="{FF2B5EF4-FFF2-40B4-BE49-F238E27FC236}">
                  <a16:creationId xmlns:a16="http://schemas.microsoft.com/office/drawing/2014/main" xmlns="" id="{BE28B0ED-62C9-4F61-AF0D-F6AF72C3D798}"/>
                </a:ext>
              </a:extLst>
            </p:cNvPr>
            <p:cNvSpPr txBox="1"/>
            <p:nvPr/>
          </p:nvSpPr>
          <p:spPr>
            <a:xfrm>
              <a:off x="4015" y="5930"/>
              <a:ext cx="652" cy="580"/>
            </a:xfrm>
            <a:prstGeom prst="rect">
              <a:avLst/>
            </a:prstGeom>
            <a:noFill/>
          </p:spPr>
          <p:txBody>
            <a:bodyPr wrap="none" rtlCol="0">
              <a:spAutoFit/>
            </a:bodyPr>
            <a:lstStyle/>
            <a:p>
              <a:r>
                <a:rPr lang="en-US" altLang="zh-CN" i="1"/>
                <a:t>75</a:t>
              </a:r>
            </a:p>
          </p:txBody>
        </p:sp>
        <p:sp>
          <p:nvSpPr>
            <p:cNvPr id="10" name="弧形 9">
              <a:extLst>
                <a:ext uri="{FF2B5EF4-FFF2-40B4-BE49-F238E27FC236}">
                  <a16:creationId xmlns:a16="http://schemas.microsoft.com/office/drawing/2014/main" xmlns="" id="{96D3EBE2-EF86-444F-9774-D55B0F9EE42B}"/>
                </a:ext>
              </a:extLst>
            </p:cNvPr>
            <p:cNvSpPr/>
            <p:nvPr/>
          </p:nvSpPr>
          <p:spPr>
            <a:xfrm rot="2220000">
              <a:off x="1908" y="5939"/>
              <a:ext cx="3228" cy="3529"/>
            </a:xfrm>
            <a:prstGeom prst="arc">
              <a:avLst/>
            </a:prstGeom>
            <a:noFill/>
            <a:ln w="28575">
              <a:solidFill>
                <a:schemeClr val="bg1">
                  <a:lumMod val="50000"/>
                </a:schemeClr>
              </a:solidFill>
              <a:prstDash val="dash"/>
              <a:headEnd type="arrow" w="med" len="med"/>
              <a:tailEnd type="arrow" w="med" len="med"/>
            </a:ln>
            <a:extLst>
              <a:ext uri="{909E8E84-426E-40DD-AFC4-6F175D3DCCD1}">
                <a14:hiddenFill xmlns:a14="http://schemas.microsoft.com/office/drawing/2010/main">
                  <a:solidFill>
                    <a:schemeClr val="tx1">
                      <a:lumMod val="95000"/>
                      <a:lumOff val="5000"/>
                    </a:schemeClr>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i="1"/>
            </a:p>
          </p:txBody>
        </p:sp>
        <p:sp>
          <p:nvSpPr>
            <p:cNvPr id="11" name="文本框 10">
              <a:extLst>
                <a:ext uri="{FF2B5EF4-FFF2-40B4-BE49-F238E27FC236}">
                  <a16:creationId xmlns:a16="http://schemas.microsoft.com/office/drawing/2014/main" xmlns="" id="{B2D8F38A-5344-4A19-A28D-0732CDD0A059}"/>
                </a:ext>
              </a:extLst>
            </p:cNvPr>
            <p:cNvSpPr txBox="1"/>
            <p:nvPr/>
          </p:nvSpPr>
          <p:spPr>
            <a:xfrm>
              <a:off x="3208" y="7257"/>
              <a:ext cx="1125" cy="580"/>
            </a:xfrm>
            <a:prstGeom prst="rect">
              <a:avLst/>
            </a:prstGeom>
            <a:noFill/>
          </p:spPr>
          <p:txBody>
            <a:bodyPr wrap="none" rtlCol="0">
              <a:spAutoFit/>
            </a:bodyPr>
            <a:lstStyle/>
            <a:p>
              <a:r>
                <a:rPr lang="en-US" altLang="zh-CN" i="1" dirty="0"/>
                <a:t>green</a:t>
              </a:r>
            </a:p>
          </p:txBody>
        </p:sp>
      </p:grpSp>
      <p:grpSp>
        <p:nvGrpSpPr>
          <p:cNvPr id="40" name="组合 39">
            <a:extLst>
              <a:ext uri="{FF2B5EF4-FFF2-40B4-BE49-F238E27FC236}">
                <a16:creationId xmlns:a16="http://schemas.microsoft.com/office/drawing/2014/main" xmlns="" id="{2CF0F4D3-DFF2-4727-AF19-D140F90C17AD}"/>
              </a:ext>
            </a:extLst>
          </p:cNvPr>
          <p:cNvGrpSpPr/>
          <p:nvPr/>
        </p:nvGrpSpPr>
        <p:grpSpPr>
          <a:xfrm>
            <a:off x="4907650" y="1034869"/>
            <a:ext cx="1991360" cy="3239135"/>
            <a:chOff x="10394" y="1560"/>
            <a:chExt cx="3136" cy="5101"/>
          </a:xfrm>
        </p:grpSpPr>
        <p:grpSp>
          <p:nvGrpSpPr>
            <p:cNvPr id="41" name="组合 40">
              <a:extLst>
                <a:ext uri="{FF2B5EF4-FFF2-40B4-BE49-F238E27FC236}">
                  <a16:creationId xmlns:a16="http://schemas.microsoft.com/office/drawing/2014/main" xmlns="" id="{DA48D745-C865-43CA-B71C-20EB0D6050FB}"/>
                </a:ext>
              </a:extLst>
            </p:cNvPr>
            <p:cNvGrpSpPr/>
            <p:nvPr/>
          </p:nvGrpSpPr>
          <p:grpSpPr>
            <a:xfrm>
              <a:off x="10434" y="4271"/>
              <a:ext cx="2850" cy="1706"/>
              <a:chOff x="6780" y="6652"/>
              <a:chExt cx="2850" cy="1706"/>
            </a:xfrm>
            <a:solidFill>
              <a:schemeClr val="bg1">
                <a:lumMod val="85000"/>
              </a:schemeClr>
            </a:solidFill>
          </p:grpSpPr>
          <p:sp>
            <p:nvSpPr>
              <p:cNvPr id="45" name="矩形 44">
                <a:extLst>
                  <a:ext uri="{FF2B5EF4-FFF2-40B4-BE49-F238E27FC236}">
                    <a16:creationId xmlns:a16="http://schemas.microsoft.com/office/drawing/2014/main" xmlns="" id="{062ADA30-B413-4972-AF49-97A6CC8A1509}"/>
                  </a:ext>
                </a:extLst>
              </p:cNvPr>
              <p:cNvSpPr/>
              <p:nvPr/>
            </p:nvSpPr>
            <p:spPr>
              <a:xfrm>
                <a:off x="6780" y="6652"/>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xmlns="" id="{DA0D4DC2-6F60-476A-B2C3-C9EB31C72D58}"/>
                  </a:ext>
                </a:extLst>
              </p:cNvPr>
              <p:cNvSpPr/>
              <p:nvPr/>
            </p:nvSpPr>
            <p:spPr>
              <a:xfrm>
                <a:off x="7065" y="6652"/>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xmlns="" id="{1525C0C3-F8EE-4317-AF02-3E106107FF5C}"/>
                  </a:ext>
                </a:extLst>
              </p:cNvPr>
              <p:cNvSpPr/>
              <p:nvPr/>
            </p:nvSpPr>
            <p:spPr>
              <a:xfrm>
                <a:off x="7350" y="6652"/>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612ACA1F-FD54-4921-B2C7-ECB9DC33EDE8}"/>
                  </a:ext>
                </a:extLst>
              </p:cNvPr>
              <p:cNvSpPr/>
              <p:nvPr/>
            </p:nvSpPr>
            <p:spPr>
              <a:xfrm>
                <a:off x="7635" y="6652"/>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xmlns="" id="{F90B58A0-EDD8-470C-B369-39994B994E51}"/>
                  </a:ext>
                </a:extLst>
              </p:cNvPr>
              <p:cNvSpPr/>
              <p:nvPr/>
            </p:nvSpPr>
            <p:spPr>
              <a:xfrm>
                <a:off x="7920" y="6652"/>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xmlns="" id="{F9D99CB1-ED32-4AF8-BEFA-032048DCD571}"/>
                  </a:ext>
                </a:extLst>
              </p:cNvPr>
              <p:cNvSpPr/>
              <p:nvPr/>
            </p:nvSpPr>
            <p:spPr>
              <a:xfrm>
                <a:off x="8205" y="6652"/>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xmlns="" id="{D0162AA3-6982-4342-A1A7-4B3A2F391265}"/>
                  </a:ext>
                </a:extLst>
              </p:cNvPr>
              <p:cNvSpPr/>
              <p:nvPr/>
            </p:nvSpPr>
            <p:spPr>
              <a:xfrm>
                <a:off x="8490" y="6652"/>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xmlns="" id="{CB324570-6B79-473A-80CD-00EA23D3A3C0}"/>
                  </a:ext>
                </a:extLst>
              </p:cNvPr>
              <p:cNvSpPr/>
              <p:nvPr/>
            </p:nvSpPr>
            <p:spPr>
              <a:xfrm>
                <a:off x="8775" y="6652"/>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xmlns="" id="{6FB31247-1EB3-4579-8EF5-9184DFCD3E11}"/>
                  </a:ext>
                </a:extLst>
              </p:cNvPr>
              <p:cNvSpPr/>
              <p:nvPr/>
            </p:nvSpPr>
            <p:spPr>
              <a:xfrm>
                <a:off x="9060" y="6652"/>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xmlns="" id="{B68A296A-DA8D-4A74-8B4F-DC48B9C05478}"/>
                  </a:ext>
                </a:extLst>
              </p:cNvPr>
              <p:cNvSpPr/>
              <p:nvPr/>
            </p:nvSpPr>
            <p:spPr>
              <a:xfrm>
                <a:off x="9345" y="6652"/>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xmlns="" id="{19FF99D8-AF1B-4C8A-BC9D-7F0DD7DED6A3}"/>
                  </a:ext>
                </a:extLst>
              </p:cNvPr>
              <p:cNvSpPr/>
              <p:nvPr/>
            </p:nvSpPr>
            <p:spPr>
              <a:xfrm>
                <a:off x="6780" y="6929"/>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xmlns="" id="{887049E8-7B90-48AD-9400-8B25DD757568}"/>
                  </a:ext>
                </a:extLst>
              </p:cNvPr>
              <p:cNvSpPr/>
              <p:nvPr/>
            </p:nvSpPr>
            <p:spPr>
              <a:xfrm>
                <a:off x="7065" y="6921"/>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xmlns="" id="{782A1037-95C2-45DE-93DF-01AF3E2A0AA7}"/>
                  </a:ext>
                </a:extLst>
              </p:cNvPr>
              <p:cNvSpPr/>
              <p:nvPr/>
            </p:nvSpPr>
            <p:spPr>
              <a:xfrm>
                <a:off x="7350" y="692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xmlns="" id="{C3E65812-6F10-4146-90A6-0C5A8C3C48E4}"/>
                  </a:ext>
                </a:extLst>
              </p:cNvPr>
              <p:cNvSpPr/>
              <p:nvPr/>
            </p:nvSpPr>
            <p:spPr>
              <a:xfrm>
                <a:off x="7635" y="692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xmlns="" id="{D7F36E71-2B11-4C7F-8332-9C048CC485E6}"/>
                  </a:ext>
                </a:extLst>
              </p:cNvPr>
              <p:cNvSpPr/>
              <p:nvPr/>
            </p:nvSpPr>
            <p:spPr>
              <a:xfrm>
                <a:off x="7920" y="692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xmlns="" id="{8B49582E-FB05-4655-8AC2-F5337B7875ED}"/>
                  </a:ext>
                </a:extLst>
              </p:cNvPr>
              <p:cNvSpPr/>
              <p:nvPr/>
            </p:nvSpPr>
            <p:spPr>
              <a:xfrm>
                <a:off x="8205" y="6929"/>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xmlns="" id="{6925ED52-5AC6-4FED-AFEE-9813198D9A12}"/>
                  </a:ext>
                </a:extLst>
              </p:cNvPr>
              <p:cNvSpPr/>
              <p:nvPr/>
            </p:nvSpPr>
            <p:spPr>
              <a:xfrm>
                <a:off x="8490" y="6929"/>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xmlns="" id="{777418C1-B1FB-4B7E-B688-BAA03782DD15}"/>
                  </a:ext>
                </a:extLst>
              </p:cNvPr>
              <p:cNvSpPr/>
              <p:nvPr/>
            </p:nvSpPr>
            <p:spPr>
              <a:xfrm>
                <a:off x="8775" y="6929"/>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xmlns="" id="{48456DA9-0954-453C-BD61-3D5B7CFBE003}"/>
                  </a:ext>
                </a:extLst>
              </p:cNvPr>
              <p:cNvSpPr/>
              <p:nvPr/>
            </p:nvSpPr>
            <p:spPr>
              <a:xfrm>
                <a:off x="9060" y="6929"/>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xmlns="" id="{F8230D91-C780-4D72-A351-B255BCA25FC8}"/>
                  </a:ext>
                </a:extLst>
              </p:cNvPr>
              <p:cNvSpPr/>
              <p:nvPr/>
            </p:nvSpPr>
            <p:spPr>
              <a:xfrm>
                <a:off x="9345" y="6929"/>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xmlns="" id="{CBC87B99-9C4F-4EAD-AB47-462ECE42624F}"/>
                  </a:ext>
                </a:extLst>
              </p:cNvPr>
              <p:cNvSpPr/>
              <p:nvPr/>
            </p:nvSpPr>
            <p:spPr>
              <a:xfrm>
                <a:off x="6780" y="7214"/>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xmlns="" id="{681F84DB-8C63-4456-9017-7CADE2056702}"/>
                  </a:ext>
                </a:extLst>
              </p:cNvPr>
              <p:cNvSpPr/>
              <p:nvPr/>
            </p:nvSpPr>
            <p:spPr>
              <a:xfrm>
                <a:off x="7065" y="7206"/>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xmlns="" id="{1E23D252-B678-4EBF-82FE-C7E0CAAF9913}"/>
                  </a:ext>
                </a:extLst>
              </p:cNvPr>
              <p:cNvSpPr/>
              <p:nvPr/>
            </p:nvSpPr>
            <p:spPr>
              <a:xfrm>
                <a:off x="7350" y="7214"/>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xmlns="" id="{993629C4-33F9-423B-BFF6-2C712D442098}"/>
                  </a:ext>
                </a:extLst>
              </p:cNvPr>
              <p:cNvSpPr/>
              <p:nvPr/>
            </p:nvSpPr>
            <p:spPr>
              <a:xfrm>
                <a:off x="7635" y="7214"/>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xmlns="" id="{B676AE7C-CD50-4F81-BE1D-EF859E54AFEB}"/>
                  </a:ext>
                </a:extLst>
              </p:cNvPr>
              <p:cNvSpPr/>
              <p:nvPr/>
            </p:nvSpPr>
            <p:spPr>
              <a:xfrm>
                <a:off x="7920" y="7214"/>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xmlns="" id="{E95C88A5-05A9-4AE4-8CA6-F38ADB5DCC68}"/>
                  </a:ext>
                </a:extLst>
              </p:cNvPr>
              <p:cNvSpPr/>
              <p:nvPr/>
            </p:nvSpPr>
            <p:spPr>
              <a:xfrm>
                <a:off x="8205" y="7214"/>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xmlns="" id="{5573E3DD-AB6F-47D5-9E89-450CE9478BD9}"/>
                  </a:ext>
                </a:extLst>
              </p:cNvPr>
              <p:cNvSpPr/>
              <p:nvPr/>
            </p:nvSpPr>
            <p:spPr>
              <a:xfrm>
                <a:off x="8490" y="7214"/>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xmlns="" id="{A77C6289-7788-427D-A169-80CD3736ED5C}"/>
                  </a:ext>
                </a:extLst>
              </p:cNvPr>
              <p:cNvSpPr/>
              <p:nvPr/>
            </p:nvSpPr>
            <p:spPr>
              <a:xfrm>
                <a:off x="8775" y="7214"/>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xmlns="" id="{61B0EA06-78AE-4445-B77C-642E01233C1C}"/>
                  </a:ext>
                </a:extLst>
              </p:cNvPr>
              <p:cNvSpPr/>
              <p:nvPr/>
            </p:nvSpPr>
            <p:spPr>
              <a:xfrm>
                <a:off x="9060" y="7214"/>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xmlns="" id="{DC085777-691F-455C-B772-6D97C6484C12}"/>
                  </a:ext>
                </a:extLst>
              </p:cNvPr>
              <p:cNvSpPr/>
              <p:nvPr/>
            </p:nvSpPr>
            <p:spPr>
              <a:xfrm>
                <a:off x="9345" y="7214"/>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xmlns="" id="{8EBCCE84-D0F0-4FA8-B8DB-84B6100286AA}"/>
                  </a:ext>
                </a:extLst>
              </p:cNvPr>
              <p:cNvSpPr/>
              <p:nvPr/>
            </p:nvSpPr>
            <p:spPr>
              <a:xfrm>
                <a:off x="6780" y="7499"/>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xmlns="" id="{3BE8A081-D618-42BC-AC77-B26496863264}"/>
                  </a:ext>
                </a:extLst>
              </p:cNvPr>
              <p:cNvSpPr/>
              <p:nvPr/>
            </p:nvSpPr>
            <p:spPr>
              <a:xfrm>
                <a:off x="7065" y="7491"/>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xmlns="" id="{54CB3E48-E89E-410E-9FCD-6F627271C3AE}"/>
                  </a:ext>
                </a:extLst>
              </p:cNvPr>
              <p:cNvSpPr/>
              <p:nvPr/>
            </p:nvSpPr>
            <p:spPr>
              <a:xfrm>
                <a:off x="7350" y="749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xmlns="" id="{15E34E47-8B70-4F88-A9DA-DAA273B98B72}"/>
                  </a:ext>
                </a:extLst>
              </p:cNvPr>
              <p:cNvSpPr/>
              <p:nvPr/>
            </p:nvSpPr>
            <p:spPr>
              <a:xfrm>
                <a:off x="7635" y="749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xmlns="" id="{AE2433E4-E029-488E-B907-A9C45EC05AB4}"/>
                  </a:ext>
                </a:extLst>
              </p:cNvPr>
              <p:cNvSpPr/>
              <p:nvPr/>
            </p:nvSpPr>
            <p:spPr>
              <a:xfrm>
                <a:off x="7920" y="749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xmlns="" id="{DE2A4D3D-EA95-4C00-8BEA-443BBE092653}"/>
                  </a:ext>
                </a:extLst>
              </p:cNvPr>
              <p:cNvSpPr/>
              <p:nvPr/>
            </p:nvSpPr>
            <p:spPr>
              <a:xfrm>
                <a:off x="8205" y="749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xmlns="" id="{0F07BFD0-28D7-4692-8A36-84A39768AE2B}"/>
                  </a:ext>
                </a:extLst>
              </p:cNvPr>
              <p:cNvSpPr/>
              <p:nvPr/>
            </p:nvSpPr>
            <p:spPr>
              <a:xfrm>
                <a:off x="8490" y="749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xmlns="" id="{466FD4DD-4A52-4D56-AED3-87CE2ACA11E5}"/>
                  </a:ext>
                </a:extLst>
              </p:cNvPr>
              <p:cNvSpPr/>
              <p:nvPr/>
            </p:nvSpPr>
            <p:spPr>
              <a:xfrm>
                <a:off x="8775" y="749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xmlns="" id="{EAD8776D-7A71-49E3-BCDC-BFEFC7F45041}"/>
                  </a:ext>
                </a:extLst>
              </p:cNvPr>
              <p:cNvSpPr/>
              <p:nvPr/>
            </p:nvSpPr>
            <p:spPr>
              <a:xfrm>
                <a:off x="9060" y="749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xmlns="" id="{652B30F0-E629-4925-937D-3C0639BD0745}"/>
                  </a:ext>
                </a:extLst>
              </p:cNvPr>
              <p:cNvSpPr/>
              <p:nvPr/>
            </p:nvSpPr>
            <p:spPr>
              <a:xfrm>
                <a:off x="9345" y="749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xmlns="" id="{8E084740-BEB4-4380-BDB9-F3E7AA948BE7}"/>
                  </a:ext>
                </a:extLst>
              </p:cNvPr>
              <p:cNvSpPr/>
              <p:nvPr/>
            </p:nvSpPr>
            <p:spPr>
              <a:xfrm>
                <a:off x="6780" y="7784"/>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xmlns="" id="{126AE34E-2546-435B-A2A7-8F05A04BD17C}"/>
                  </a:ext>
                </a:extLst>
              </p:cNvPr>
              <p:cNvSpPr/>
              <p:nvPr/>
            </p:nvSpPr>
            <p:spPr>
              <a:xfrm>
                <a:off x="7065" y="7776"/>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01BA65FF-81DA-4FC2-9E90-059DFDCC5EF9}"/>
                  </a:ext>
                </a:extLst>
              </p:cNvPr>
              <p:cNvSpPr/>
              <p:nvPr/>
            </p:nvSpPr>
            <p:spPr>
              <a:xfrm>
                <a:off x="7350" y="7784"/>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145A8A18-BE5C-4F8B-9D2A-2604824A05F9}"/>
                  </a:ext>
                </a:extLst>
              </p:cNvPr>
              <p:cNvSpPr/>
              <p:nvPr/>
            </p:nvSpPr>
            <p:spPr>
              <a:xfrm>
                <a:off x="7635" y="7784"/>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xmlns="" id="{1830E22C-364C-473E-BA97-EF57C372A3F3}"/>
                  </a:ext>
                </a:extLst>
              </p:cNvPr>
              <p:cNvSpPr/>
              <p:nvPr/>
            </p:nvSpPr>
            <p:spPr>
              <a:xfrm>
                <a:off x="7920" y="7784"/>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xmlns="" id="{35019D60-6D04-4FD7-8EE7-DB817F52B1BA}"/>
                  </a:ext>
                </a:extLst>
              </p:cNvPr>
              <p:cNvSpPr/>
              <p:nvPr/>
            </p:nvSpPr>
            <p:spPr>
              <a:xfrm>
                <a:off x="8205" y="7784"/>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xmlns="" id="{1A3DE455-AF71-4844-853D-2301FB4C959D}"/>
                  </a:ext>
                </a:extLst>
              </p:cNvPr>
              <p:cNvSpPr/>
              <p:nvPr/>
            </p:nvSpPr>
            <p:spPr>
              <a:xfrm>
                <a:off x="8490" y="7784"/>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xmlns="" id="{F6B66505-38A5-4A29-AC9D-F15E07191D66}"/>
                  </a:ext>
                </a:extLst>
              </p:cNvPr>
              <p:cNvSpPr/>
              <p:nvPr/>
            </p:nvSpPr>
            <p:spPr>
              <a:xfrm>
                <a:off x="8775" y="7784"/>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xmlns="" id="{B9116559-D2AD-4CAF-A93B-3320AE550915}"/>
                  </a:ext>
                </a:extLst>
              </p:cNvPr>
              <p:cNvSpPr/>
              <p:nvPr/>
            </p:nvSpPr>
            <p:spPr>
              <a:xfrm>
                <a:off x="9060" y="7784"/>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xmlns="" id="{ED88AEB8-90D0-4166-8423-232BA16D246F}"/>
                  </a:ext>
                </a:extLst>
              </p:cNvPr>
              <p:cNvSpPr/>
              <p:nvPr/>
            </p:nvSpPr>
            <p:spPr>
              <a:xfrm>
                <a:off x="9345" y="7784"/>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5085EDBB-1415-4EE1-98EB-13FC1BF2C528}"/>
                  </a:ext>
                </a:extLst>
              </p:cNvPr>
              <p:cNvSpPr/>
              <p:nvPr/>
            </p:nvSpPr>
            <p:spPr>
              <a:xfrm>
                <a:off x="6780" y="8069"/>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xmlns="" id="{A91C50B0-C50D-4453-B9C7-4CF7C283FFA0}"/>
                  </a:ext>
                </a:extLst>
              </p:cNvPr>
              <p:cNvSpPr/>
              <p:nvPr/>
            </p:nvSpPr>
            <p:spPr>
              <a:xfrm>
                <a:off x="7065" y="8073"/>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xmlns="" id="{ABB754DD-9F48-4A79-A9BB-7F202D160AF4}"/>
                  </a:ext>
                </a:extLst>
              </p:cNvPr>
              <p:cNvSpPr/>
              <p:nvPr/>
            </p:nvSpPr>
            <p:spPr>
              <a:xfrm>
                <a:off x="7350" y="806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xmlns="" id="{5306B378-F46A-45C2-AACF-12AB1E8645AE}"/>
                  </a:ext>
                </a:extLst>
              </p:cNvPr>
              <p:cNvSpPr/>
              <p:nvPr/>
            </p:nvSpPr>
            <p:spPr>
              <a:xfrm>
                <a:off x="7635" y="8069"/>
                <a:ext cx="285" cy="285"/>
              </a:xfrm>
              <a:prstGeom prst="rect">
                <a:avLst/>
              </a:prstGeom>
              <a:solidFill>
                <a:srgbClr val="00B05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xmlns="" id="{BD4E3EA1-4A9D-4268-ABFE-4FE5649E6EA4}"/>
                  </a:ext>
                </a:extLst>
              </p:cNvPr>
              <p:cNvSpPr/>
              <p:nvPr/>
            </p:nvSpPr>
            <p:spPr>
              <a:xfrm>
                <a:off x="7920" y="8069"/>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xmlns="" id="{CA6F8850-26E6-4E47-8391-F9125CE735DC}"/>
                  </a:ext>
                </a:extLst>
              </p:cNvPr>
              <p:cNvSpPr/>
              <p:nvPr/>
            </p:nvSpPr>
            <p:spPr>
              <a:xfrm>
                <a:off x="8205" y="8069"/>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xmlns="" id="{2DAA311F-D1B5-4CBD-AE7B-8A43FBFDC447}"/>
                  </a:ext>
                </a:extLst>
              </p:cNvPr>
              <p:cNvSpPr/>
              <p:nvPr/>
            </p:nvSpPr>
            <p:spPr>
              <a:xfrm>
                <a:off x="8490" y="8069"/>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xmlns="" id="{04571F3C-8AE1-4ABA-8E56-953FA4FFDF79}"/>
                  </a:ext>
                </a:extLst>
              </p:cNvPr>
              <p:cNvSpPr/>
              <p:nvPr/>
            </p:nvSpPr>
            <p:spPr>
              <a:xfrm>
                <a:off x="8775" y="8069"/>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xmlns="" id="{1B9375E1-5E81-4A0A-8F69-87BEA9244811}"/>
                  </a:ext>
                </a:extLst>
              </p:cNvPr>
              <p:cNvSpPr/>
              <p:nvPr/>
            </p:nvSpPr>
            <p:spPr>
              <a:xfrm>
                <a:off x="9060" y="8069"/>
                <a:ext cx="285" cy="285"/>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xmlns="" id="{EF890191-D88C-4058-8EE1-4CBEA195A1FE}"/>
                  </a:ext>
                </a:extLst>
              </p:cNvPr>
              <p:cNvSpPr/>
              <p:nvPr/>
            </p:nvSpPr>
            <p:spPr>
              <a:xfrm>
                <a:off x="9345" y="8069"/>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descr="4012_2709_180_0">
              <a:extLst>
                <a:ext uri="{FF2B5EF4-FFF2-40B4-BE49-F238E27FC236}">
                  <a16:creationId xmlns:a16="http://schemas.microsoft.com/office/drawing/2014/main" xmlns="" id="{74D7D6DF-49A7-4705-A951-D8FAB660C226}"/>
                </a:ext>
              </a:extLst>
            </p:cNvPr>
            <p:cNvPicPr>
              <a:picLocks noChangeAspect="1"/>
            </p:cNvPicPr>
            <p:nvPr/>
          </p:nvPicPr>
          <p:blipFill>
            <a:blip r:embed="rId4" cstate="screen">
              <a:lum bright="6000"/>
              <a:extLst>
                <a:ext uri="{28A0092B-C50C-407E-A947-70E740481C1C}">
                  <a14:useLocalDpi xmlns:a14="http://schemas.microsoft.com/office/drawing/2010/main"/>
                </a:ext>
              </a:extLst>
            </a:blip>
            <a:srcRect/>
            <a:stretch>
              <a:fillRect/>
            </a:stretch>
          </p:blipFill>
          <p:spPr>
            <a:xfrm>
              <a:off x="10394" y="1560"/>
              <a:ext cx="2851" cy="1696"/>
            </a:xfrm>
            <a:prstGeom prst="rect">
              <a:avLst/>
            </a:prstGeom>
          </p:spPr>
        </p:pic>
        <p:sp>
          <p:nvSpPr>
            <p:cNvPr id="43" name=" 159">
              <a:extLst>
                <a:ext uri="{FF2B5EF4-FFF2-40B4-BE49-F238E27FC236}">
                  <a16:creationId xmlns:a16="http://schemas.microsoft.com/office/drawing/2014/main" xmlns="" id="{33330183-03F1-454B-8272-94923C9098CE}"/>
                </a:ext>
              </a:extLst>
            </p:cNvPr>
            <p:cNvSpPr/>
            <p:nvPr/>
          </p:nvSpPr>
          <p:spPr>
            <a:xfrm rot="5400000">
              <a:off x="11437" y="3607"/>
              <a:ext cx="765" cy="274"/>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4" name="文本框 43">
              <a:extLst>
                <a:ext uri="{FF2B5EF4-FFF2-40B4-BE49-F238E27FC236}">
                  <a16:creationId xmlns:a16="http://schemas.microsoft.com/office/drawing/2014/main" xmlns="" id="{B938BE3F-899F-4B5D-8A8D-502B553D0D87}"/>
                </a:ext>
              </a:extLst>
            </p:cNvPr>
            <p:cNvSpPr txBox="1"/>
            <p:nvPr/>
          </p:nvSpPr>
          <p:spPr>
            <a:xfrm>
              <a:off x="10477" y="6079"/>
              <a:ext cx="3053" cy="582"/>
            </a:xfrm>
            <a:prstGeom prst="rect">
              <a:avLst/>
            </a:prstGeom>
            <a:noFill/>
          </p:spPr>
          <p:txBody>
            <a:bodyPr wrap="none" rtlCol="0">
              <a:spAutoFit/>
            </a:bodyPr>
            <a:lstStyle/>
            <a:p>
              <a:r>
                <a:rPr lang="en-US" altLang="zh-CN" i="1" dirty="0"/>
                <a:t>GVI = 29/60=0.483</a:t>
              </a:r>
            </a:p>
          </p:txBody>
        </p:sp>
      </p:grpSp>
      <p:grpSp>
        <p:nvGrpSpPr>
          <p:cNvPr id="2" name="组合 1"/>
          <p:cNvGrpSpPr/>
          <p:nvPr/>
        </p:nvGrpSpPr>
        <p:grpSpPr>
          <a:xfrm>
            <a:off x="532712" y="1511601"/>
            <a:ext cx="3825361" cy="5310538"/>
            <a:chOff x="855980" y="1511601"/>
            <a:chExt cx="3825361" cy="5310538"/>
          </a:xfrm>
        </p:grpSpPr>
        <p:sp>
          <p:nvSpPr>
            <p:cNvPr id="12" name="文本框 11">
              <a:extLst>
                <a:ext uri="{FF2B5EF4-FFF2-40B4-BE49-F238E27FC236}">
                  <a16:creationId xmlns:a16="http://schemas.microsoft.com/office/drawing/2014/main" xmlns="" id="{A07D8597-A302-487C-9CAE-83377FC6458D}"/>
                </a:ext>
              </a:extLst>
            </p:cNvPr>
            <p:cNvSpPr txBox="1"/>
            <p:nvPr/>
          </p:nvSpPr>
          <p:spPr>
            <a:xfrm>
              <a:off x="1398732" y="6452807"/>
              <a:ext cx="2849993" cy="369332"/>
            </a:xfrm>
            <a:prstGeom prst="rect">
              <a:avLst/>
            </a:prstGeom>
            <a:solidFill>
              <a:schemeClr val="bg1">
                <a:lumMod val="85000"/>
              </a:schemeClr>
            </a:solidFill>
            <a:ln>
              <a:solidFill>
                <a:schemeClr val="accent2"/>
              </a:solidFill>
            </a:ln>
          </p:spPr>
          <p:txBody>
            <a:bodyPr wrap="square" rtlCol="0">
              <a:spAutoFit/>
            </a:bodyPr>
            <a:lstStyle/>
            <a:p>
              <a:r>
                <a:rPr lang="en-US" altLang="zh-CN" i="1" dirty="0"/>
                <a:t>GVI = green pixel / total pixel</a:t>
              </a:r>
            </a:p>
          </p:txBody>
        </p:sp>
        <p:pic>
          <p:nvPicPr>
            <p:cNvPr id="14" name="图片 13" descr="4012_2709_180_0">
              <a:extLst>
                <a:ext uri="{FF2B5EF4-FFF2-40B4-BE49-F238E27FC236}">
                  <a16:creationId xmlns:a16="http://schemas.microsoft.com/office/drawing/2014/main" xmlns="" id="{ACB2DD66-0201-40C3-9189-924498EAF28E}"/>
                </a:ext>
              </a:extLst>
            </p:cNvPr>
            <p:cNvPicPr>
              <a:picLocks noChangeAspect="1"/>
            </p:cNvPicPr>
            <p:nvPr/>
          </p:nvPicPr>
          <p:blipFill>
            <a:blip r:embed="rId5" cstate="screen">
              <a:lum bright="6000"/>
              <a:extLst>
                <a:ext uri="{28A0092B-C50C-407E-A947-70E740481C1C}">
                  <a14:useLocalDpi xmlns:a14="http://schemas.microsoft.com/office/drawing/2010/main"/>
                </a:ext>
              </a:extLst>
            </a:blip>
            <a:srcRect/>
            <a:stretch>
              <a:fillRect/>
            </a:stretch>
          </p:blipFill>
          <p:spPr>
            <a:xfrm>
              <a:off x="936625" y="3921426"/>
              <a:ext cx="1765300" cy="1076960"/>
            </a:xfrm>
            <a:prstGeom prst="rect">
              <a:avLst/>
            </a:prstGeom>
          </p:spPr>
        </p:pic>
        <p:sp>
          <p:nvSpPr>
            <p:cNvPr id="15" name=" 159">
              <a:extLst>
                <a:ext uri="{FF2B5EF4-FFF2-40B4-BE49-F238E27FC236}">
                  <a16:creationId xmlns:a16="http://schemas.microsoft.com/office/drawing/2014/main" xmlns="" id="{90B9CC98-1414-4999-BAE0-D8A5AAE2974A}"/>
                </a:ext>
              </a:extLst>
            </p:cNvPr>
            <p:cNvSpPr/>
            <p:nvPr/>
          </p:nvSpPr>
          <p:spPr>
            <a:xfrm rot="5400000">
              <a:off x="2545080" y="5267626"/>
              <a:ext cx="485775" cy="173990"/>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16" name="组合 15">
              <a:extLst>
                <a:ext uri="{FF2B5EF4-FFF2-40B4-BE49-F238E27FC236}">
                  <a16:creationId xmlns:a16="http://schemas.microsoft.com/office/drawing/2014/main" xmlns="" id="{E79AD571-463E-42C6-84FB-2750A03DC959}"/>
                </a:ext>
              </a:extLst>
            </p:cNvPr>
            <p:cNvGrpSpPr/>
            <p:nvPr/>
          </p:nvGrpSpPr>
          <p:grpSpPr>
            <a:xfrm>
              <a:off x="1204595" y="1511601"/>
              <a:ext cx="1258570" cy="881380"/>
              <a:chOff x="9585" y="7803"/>
              <a:chExt cx="1982" cy="1388"/>
            </a:xfrm>
          </p:grpSpPr>
          <p:pic>
            <p:nvPicPr>
              <p:cNvPr id="32" name="图片 31">
                <a:extLst>
                  <a:ext uri="{FF2B5EF4-FFF2-40B4-BE49-F238E27FC236}">
                    <a16:creationId xmlns:a16="http://schemas.microsoft.com/office/drawing/2014/main" xmlns="" id="{FF450AD1-8F15-43E1-9F86-3E94FA7166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85" y="7803"/>
                <a:ext cx="1982" cy="1389"/>
              </a:xfrm>
              <a:prstGeom prst="rect">
                <a:avLst/>
              </a:prstGeom>
              <a:ln>
                <a:solidFill>
                  <a:schemeClr val="bg1">
                    <a:lumMod val="50000"/>
                  </a:schemeClr>
                </a:solidFill>
              </a:ln>
            </p:spPr>
          </p:pic>
          <p:sp>
            <p:nvSpPr>
              <p:cNvPr id="33" name="椭圆 32">
                <a:extLst>
                  <a:ext uri="{FF2B5EF4-FFF2-40B4-BE49-F238E27FC236}">
                    <a16:creationId xmlns:a16="http://schemas.microsoft.com/office/drawing/2014/main" xmlns="" id="{AD89EB0A-4FC3-4AE2-BF83-7FC689EE1314}"/>
                  </a:ext>
                </a:extLst>
              </p:cNvPr>
              <p:cNvSpPr/>
              <p:nvPr/>
            </p:nvSpPr>
            <p:spPr>
              <a:xfrm>
                <a:off x="10476" y="9056"/>
                <a:ext cx="57" cy="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xmlns="" id="{8BADAF35-4D74-4356-A575-C1362EE25F46}"/>
                  </a:ext>
                </a:extLst>
              </p:cNvPr>
              <p:cNvSpPr/>
              <p:nvPr/>
            </p:nvSpPr>
            <p:spPr>
              <a:xfrm>
                <a:off x="9600" y="9058"/>
                <a:ext cx="57" cy="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xmlns="" id="{706D7754-FE38-4A99-BC46-FCF3EA549537}"/>
                  </a:ext>
                </a:extLst>
              </p:cNvPr>
              <p:cNvSpPr/>
              <p:nvPr/>
            </p:nvSpPr>
            <p:spPr>
              <a:xfrm>
                <a:off x="10038" y="9026"/>
                <a:ext cx="57" cy="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xmlns="" id="{CC022DCE-E4E4-4A4F-89A2-5C7018714902}"/>
                  </a:ext>
                </a:extLst>
              </p:cNvPr>
              <p:cNvSpPr/>
              <p:nvPr/>
            </p:nvSpPr>
            <p:spPr>
              <a:xfrm>
                <a:off x="11179" y="7836"/>
                <a:ext cx="57" cy="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xmlns="" id="{D86DE33C-59F7-47B0-A2B2-3418E4BA584A}"/>
                  </a:ext>
                </a:extLst>
              </p:cNvPr>
              <p:cNvSpPr/>
              <p:nvPr/>
            </p:nvSpPr>
            <p:spPr>
              <a:xfrm>
                <a:off x="10931" y="8889"/>
                <a:ext cx="57" cy="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xmlns="" id="{F17D6765-91BE-4261-8275-838F10F5FA50}"/>
                  </a:ext>
                </a:extLst>
              </p:cNvPr>
              <p:cNvSpPr/>
              <p:nvPr/>
            </p:nvSpPr>
            <p:spPr>
              <a:xfrm>
                <a:off x="11008" y="8542"/>
                <a:ext cx="57" cy="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xmlns="" id="{C45E2BA9-5111-419E-BE55-F919E60AA55E}"/>
                  </a:ext>
                </a:extLst>
              </p:cNvPr>
              <p:cNvSpPr/>
              <p:nvPr/>
            </p:nvSpPr>
            <p:spPr>
              <a:xfrm>
                <a:off x="11043" y="8173"/>
                <a:ext cx="57" cy="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descr="4012_2709_270_0">
              <a:extLst>
                <a:ext uri="{FF2B5EF4-FFF2-40B4-BE49-F238E27FC236}">
                  <a16:creationId xmlns:a16="http://schemas.microsoft.com/office/drawing/2014/main" xmlns="" id="{BFB5BA28-2683-4324-8F49-258152CAD22E}"/>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853055" y="2692701"/>
              <a:ext cx="1663065" cy="1078865"/>
            </a:xfrm>
            <a:prstGeom prst="rect">
              <a:avLst/>
            </a:prstGeom>
          </p:spPr>
        </p:pic>
        <p:pic>
          <p:nvPicPr>
            <p:cNvPr id="18" name="图片 17" descr="4012_2709_0_0">
              <a:extLst>
                <a:ext uri="{FF2B5EF4-FFF2-40B4-BE49-F238E27FC236}">
                  <a16:creationId xmlns:a16="http://schemas.microsoft.com/office/drawing/2014/main" xmlns="" id="{988867BE-4F56-41B9-ACAB-039B816F9AE7}"/>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956310" y="2692701"/>
              <a:ext cx="1755140" cy="1078865"/>
            </a:xfrm>
            <a:prstGeom prst="rect">
              <a:avLst/>
            </a:prstGeom>
          </p:spPr>
        </p:pic>
        <p:pic>
          <p:nvPicPr>
            <p:cNvPr id="19" name="图片 18" descr="4012_2709_90_0">
              <a:extLst>
                <a:ext uri="{FF2B5EF4-FFF2-40B4-BE49-F238E27FC236}">
                  <a16:creationId xmlns:a16="http://schemas.microsoft.com/office/drawing/2014/main" xmlns="" id="{4187F1DF-5CF4-4FCA-A3EE-BBFE9C9E9CEA}"/>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2853055" y="3921426"/>
              <a:ext cx="1663065" cy="1076960"/>
            </a:xfrm>
            <a:prstGeom prst="rect">
              <a:avLst/>
            </a:prstGeom>
          </p:spPr>
        </p:pic>
        <p:sp>
          <p:nvSpPr>
            <p:cNvPr id="20" name="文本框 19">
              <a:extLst>
                <a:ext uri="{FF2B5EF4-FFF2-40B4-BE49-F238E27FC236}">
                  <a16:creationId xmlns:a16="http://schemas.microsoft.com/office/drawing/2014/main" xmlns="" id="{E1482A95-657D-49C6-847D-368BB7146F9A}"/>
                </a:ext>
              </a:extLst>
            </p:cNvPr>
            <p:cNvSpPr txBox="1"/>
            <p:nvPr/>
          </p:nvSpPr>
          <p:spPr>
            <a:xfrm>
              <a:off x="952500" y="2692701"/>
              <a:ext cx="592455" cy="337185"/>
            </a:xfrm>
            <a:prstGeom prst="rect">
              <a:avLst/>
            </a:prstGeom>
            <a:noFill/>
          </p:spPr>
          <p:txBody>
            <a:bodyPr wrap="none" rtlCol="0">
              <a:spAutoFit/>
            </a:bodyPr>
            <a:lstStyle/>
            <a:p>
              <a:r>
                <a:rPr lang="en-US" altLang="zh-CN" sz="1600" i="1">
                  <a:solidFill>
                    <a:srgbClr val="FF0000"/>
                  </a:solidFill>
                </a:rPr>
                <a:t>front</a:t>
              </a:r>
            </a:p>
          </p:txBody>
        </p:sp>
        <p:sp>
          <p:nvSpPr>
            <p:cNvPr id="21" name="文本框 20">
              <a:extLst>
                <a:ext uri="{FF2B5EF4-FFF2-40B4-BE49-F238E27FC236}">
                  <a16:creationId xmlns:a16="http://schemas.microsoft.com/office/drawing/2014/main" xmlns="" id="{A5F56CB1-36FF-45F7-B76C-97D942733161}"/>
                </a:ext>
              </a:extLst>
            </p:cNvPr>
            <p:cNvSpPr txBox="1"/>
            <p:nvPr/>
          </p:nvSpPr>
          <p:spPr>
            <a:xfrm>
              <a:off x="2853055" y="2692701"/>
              <a:ext cx="458470" cy="337185"/>
            </a:xfrm>
            <a:prstGeom prst="rect">
              <a:avLst/>
            </a:prstGeom>
            <a:noFill/>
          </p:spPr>
          <p:txBody>
            <a:bodyPr wrap="none" rtlCol="0">
              <a:spAutoFit/>
            </a:bodyPr>
            <a:lstStyle/>
            <a:p>
              <a:r>
                <a:rPr lang="en-US" altLang="zh-CN" sz="1600" i="1">
                  <a:solidFill>
                    <a:srgbClr val="FF0000"/>
                  </a:solidFill>
                </a:rPr>
                <a:t>left</a:t>
              </a:r>
            </a:p>
          </p:txBody>
        </p:sp>
        <p:sp>
          <p:nvSpPr>
            <p:cNvPr id="22" name="文本框 21">
              <a:extLst>
                <a:ext uri="{FF2B5EF4-FFF2-40B4-BE49-F238E27FC236}">
                  <a16:creationId xmlns:a16="http://schemas.microsoft.com/office/drawing/2014/main" xmlns="" id="{A7FC6D41-CF2F-4C9C-8D47-10E76E729D93}"/>
                </a:ext>
              </a:extLst>
            </p:cNvPr>
            <p:cNvSpPr txBox="1"/>
            <p:nvPr/>
          </p:nvSpPr>
          <p:spPr>
            <a:xfrm>
              <a:off x="927735" y="3921426"/>
              <a:ext cx="564515" cy="337185"/>
            </a:xfrm>
            <a:prstGeom prst="rect">
              <a:avLst/>
            </a:prstGeom>
            <a:noFill/>
          </p:spPr>
          <p:txBody>
            <a:bodyPr wrap="none" rtlCol="0">
              <a:spAutoFit/>
            </a:bodyPr>
            <a:lstStyle/>
            <a:p>
              <a:r>
                <a:rPr lang="en-US" altLang="zh-CN" sz="1600" i="1">
                  <a:solidFill>
                    <a:srgbClr val="FF0000"/>
                  </a:solidFill>
                </a:rPr>
                <a:t>back</a:t>
              </a:r>
            </a:p>
          </p:txBody>
        </p:sp>
        <p:sp>
          <p:nvSpPr>
            <p:cNvPr id="23" name="文本框 22">
              <a:extLst>
                <a:ext uri="{FF2B5EF4-FFF2-40B4-BE49-F238E27FC236}">
                  <a16:creationId xmlns:a16="http://schemas.microsoft.com/office/drawing/2014/main" xmlns="" id="{B45122CB-56A9-4C01-9587-C526280254B4}"/>
                </a:ext>
              </a:extLst>
            </p:cNvPr>
            <p:cNvSpPr txBox="1"/>
            <p:nvPr/>
          </p:nvSpPr>
          <p:spPr>
            <a:xfrm>
              <a:off x="2853055" y="3892216"/>
              <a:ext cx="568960" cy="337185"/>
            </a:xfrm>
            <a:prstGeom prst="rect">
              <a:avLst/>
            </a:prstGeom>
            <a:noFill/>
          </p:spPr>
          <p:txBody>
            <a:bodyPr wrap="none" rtlCol="0">
              <a:spAutoFit/>
            </a:bodyPr>
            <a:lstStyle/>
            <a:p>
              <a:r>
                <a:rPr lang="en-US" altLang="zh-CN" sz="1600" i="1">
                  <a:solidFill>
                    <a:srgbClr val="FF0000"/>
                  </a:solidFill>
                </a:rPr>
                <a:t>right</a:t>
              </a:r>
            </a:p>
          </p:txBody>
        </p:sp>
        <p:sp>
          <p:nvSpPr>
            <p:cNvPr id="24" name="文本框 23">
              <a:extLst>
                <a:ext uri="{FF2B5EF4-FFF2-40B4-BE49-F238E27FC236}">
                  <a16:creationId xmlns:a16="http://schemas.microsoft.com/office/drawing/2014/main" xmlns="" id="{9BE4643F-0B73-4E4B-B413-213DF8D726BB}"/>
                </a:ext>
              </a:extLst>
            </p:cNvPr>
            <p:cNvSpPr txBox="1"/>
            <p:nvPr/>
          </p:nvSpPr>
          <p:spPr>
            <a:xfrm>
              <a:off x="956310" y="5834046"/>
              <a:ext cx="824778" cy="369332"/>
            </a:xfrm>
            <a:prstGeom prst="rect">
              <a:avLst/>
            </a:prstGeom>
            <a:noFill/>
            <a:ln>
              <a:solidFill>
                <a:schemeClr val="bg1">
                  <a:lumMod val="50000"/>
                </a:schemeClr>
              </a:solidFill>
            </a:ln>
            <a:extLst>
              <a:ext uri="{909E8E84-426E-40DD-AFC4-6F175D3DCCD1}">
                <a14:hiddenFill xmlns:a14="http://schemas.microsoft.com/office/drawing/2010/main">
                  <a:solidFill>
                    <a:schemeClr val="bg1">
                      <a:lumMod val="85000"/>
                    </a:schemeClr>
                  </a:solidFill>
                </a14:hiddenFill>
              </a:ext>
            </a:extLst>
          </p:spPr>
          <p:txBody>
            <a:bodyPr wrap="none" rtlCol="0">
              <a:spAutoFit/>
            </a:bodyPr>
            <a:lstStyle/>
            <a:p>
              <a:r>
                <a:rPr lang="en-US" altLang="zh-CN" i="1" dirty="0" err="1"/>
                <a:t>GVI</a:t>
              </a:r>
              <a:r>
                <a:rPr lang="en-US" altLang="zh-CN" i="1" baseline="-25000" dirty="0" err="1">
                  <a:solidFill>
                    <a:schemeClr val="tx1"/>
                  </a:solidFill>
                  <a:uFillTx/>
                </a:rPr>
                <a:t>front</a:t>
              </a:r>
              <a:endParaRPr lang="en-US" altLang="zh-CN" i="1" baseline="-25000" dirty="0">
                <a:solidFill>
                  <a:schemeClr val="tx1"/>
                </a:solidFill>
                <a:uFillTx/>
              </a:endParaRPr>
            </a:p>
          </p:txBody>
        </p:sp>
        <p:sp>
          <p:nvSpPr>
            <p:cNvPr id="25" name="文本框 24">
              <a:extLst>
                <a:ext uri="{FF2B5EF4-FFF2-40B4-BE49-F238E27FC236}">
                  <a16:creationId xmlns:a16="http://schemas.microsoft.com/office/drawing/2014/main" xmlns="" id="{106980AF-3165-40E8-9DD9-A042453BC5BA}"/>
                </a:ext>
              </a:extLst>
            </p:cNvPr>
            <p:cNvSpPr txBox="1"/>
            <p:nvPr/>
          </p:nvSpPr>
          <p:spPr>
            <a:xfrm>
              <a:off x="1964690" y="5834046"/>
              <a:ext cx="725135" cy="369332"/>
            </a:xfrm>
            <a:prstGeom prst="rect">
              <a:avLst/>
            </a:prstGeom>
            <a:noFill/>
            <a:ln>
              <a:solidFill>
                <a:schemeClr val="bg1">
                  <a:lumMod val="50000"/>
                </a:schemeClr>
              </a:solidFill>
            </a:ln>
          </p:spPr>
          <p:txBody>
            <a:bodyPr wrap="none" rtlCol="0">
              <a:spAutoFit/>
            </a:bodyPr>
            <a:lstStyle/>
            <a:p>
              <a:r>
                <a:rPr lang="en-US" altLang="zh-CN" i="1" dirty="0" err="1"/>
                <a:t>GVI</a:t>
              </a:r>
              <a:r>
                <a:rPr lang="en-US" altLang="zh-CN" i="1" baseline="-25000" dirty="0" err="1">
                  <a:solidFill>
                    <a:schemeClr val="tx1"/>
                  </a:solidFill>
                  <a:uFillTx/>
                </a:rPr>
                <a:t>left</a:t>
              </a:r>
              <a:endParaRPr lang="en-US" altLang="zh-CN" i="1" baseline="-25000" dirty="0">
                <a:solidFill>
                  <a:schemeClr val="tx1"/>
                </a:solidFill>
                <a:uFillTx/>
              </a:endParaRPr>
            </a:p>
          </p:txBody>
        </p:sp>
        <p:sp>
          <p:nvSpPr>
            <p:cNvPr id="26" name="文本框 25">
              <a:extLst>
                <a:ext uri="{FF2B5EF4-FFF2-40B4-BE49-F238E27FC236}">
                  <a16:creationId xmlns:a16="http://schemas.microsoft.com/office/drawing/2014/main" xmlns="" id="{F74E422A-E8DE-4C70-A002-FB4C94A31E41}"/>
                </a:ext>
              </a:extLst>
            </p:cNvPr>
            <p:cNvSpPr txBox="1"/>
            <p:nvPr/>
          </p:nvSpPr>
          <p:spPr>
            <a:xfrm>
              <a:off x="2876550" y="5834046"/>
              <a:ext cx="810222" cy="369332"/>
            </a:xfrm>
            <a:prstGeom prst="rect">
              <a:avLst/>
            </a:prstGeom>
            <a:noFill/>
            <a:ln>
              <a:solidFill>
                <a:schemeClr val="bg1">
                  <a:lumMod val="50000"/>
                </a:schemeClr>
              </a:solidFill>
            </a:ln>
          </p:spPr>
          <p:txBody>
            <a:bodyPr wrap="none" rtlCol="0">
              <a:spAutoFit/>
            </a:bodyPr>
            <a:lstStyle/>
            <a:p>
              <a:r>
                <a:rPr lang="en-US" altLang="zh-CN" i="1" dirty="0" err="1"/>
                <a:t>GVI</a:t>
              </a:r>
              <a:r>
                <a:rPr lang="en-US" altLang="zh-CN" i="1" baseline="-25000" dirty="0" err="1">
                  <a:solidFill>
                    <a:schemeClr val="tx1"/>
                  </a:solidFill>
                  <a:uFillTx/>
                </a:rPr>
                <a:t>back</a:t>
              </a:r>
              <a:endParaRPr lang="en-US" altLang="zh-CN" i="1" baseline="-25000" dirty="0">
                <a:solidFill>
                  <a:schemeClr val="tx1"/>
                </a:solidFill>
                <a:uFillTx/>
              </a:endParaRPr>
            </a:p>
          </p:txBody>
        </p:sp>
        <p:sp>
          <p:nvSpPr>
            <p:cNvPr id="27" name="文本框 26">
              <a:extLst>
                <a:ext uri="{FF2B5EF4-FFF2-40B4-BE49-F238E27FC236}">
                  <a16:creationId xmlns:a16="http://schemas.microsoft.com/office/drawing/2014/main" xmlns="" id="{AB63DE58-2D36-49E8-983E-5D5AEACE98EB}"/>
                </a:ext>
              </a:extLst>
            </p:cNvPr>
            <p:cNvSpPr txBox="1"/>
            <p:nvPr/>
          </p:nvSpPr>
          <p:spPr>
            <a:xfrm>
              <a:off x="3867785" y="5834046"/>
              <a:ext cx="813556" cy="369332"/>
            </a:xfrm>
            <a:prstGeom prst="rect">
              <a:avLst/>
            </a:prstGeom>
            <a:noFill/>
            <a:ln>
              <a:solidFill>
                <a:schemeClr val="bg1">
                  <a:lumMod val="50000"/>
                </a:schemeClr>
              </a:solidFill>
            </a:ln>
          </p:spPr>
          <p:txBody>
            <a:bodyPr wrap="none" rtlCol="0">
              <a:spAutoFit/>
            </a:bodyPr>
            <a:lstStyle/>
            <a:p>
              <a:r>
                <a:rPr lang="en-US" altLang="zh-CN" i="1" dirty="0" err="1"/>
                <a:t>GVI</a:t>
              </a:r>
              <a:r>
                <a:rPr lang="en-US" altLang="zh-CN" i="1" baseline="-25000" dirty="0" err="1">
                  <a:solidFill>
                    <a:schemeClr val="tx1"/>
                  </a:solidFill>
                  <a:uFillTx/>
                </a:rPr>
                <a:t>right</a:t>
              </a:r>
              <a:endParaRPr lang="en-US" altLang="zh-CN" i="1" baseline="-25000" dirty="0">
                <a:solidFill>
                  <a:schemeClr val="tx1"/>
                </a:solidFill>
                <a:uFillTx/>
              </a:endParaRPr>
            </a:p>
          </p:txBody>
        </p:sp>
        <p:sp>
          <p:nvSpPr>
            <p:cNvPr id="28" name="矩形 27">
              <a:extLst>
                <a:ext uri="{FF2B5EF4-FFF2-40B4-BE49-F238E27FC236}">
                  <a16:creationId xmlns:a16="http://schemas.microsoft.com/office/drawing/2014/main" xmlns="" id="{F57909F4-8FCD-4D11-A9E5-E52DA94D5E13}"/>
                </a:ext>
              </a:extLst>
            </p:cNvPr>
            <p:cNvSpPr/>
            <p:nvPr/>
          </p:nvSpPr>
          <p:spPr>
            <a:xfrm>
              <a:off x="855980" y="2621581"/>
              <a:ext cx="3746500" cy="2465705"/>
            </a:xfrm>
            <a:prstGeom prst="rect">
              <a:avLst/>
            </a:prstGeom>
            <a:noFill/>
            <a:ln w="19050">
              <a:solidFill>
                <a:srgbClr val="C0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xmlns="" id="{D040F568-8F63-4DC4-9A3B-2D2FD5368655}"/>
                </a:ext>
              </a:extLst>
            </p:cNvPr>
            <p:cNvSpPr/>
            <p:nvPr/>
          </p:nvSpPr>
          <p:spPr>
            <a:xfrm>
              <a:off x="856615" y="5637831"/>
              <a:ext cx="3746500" cy="720090"/>
            </a:xfrm>
            <a:prstGeom prst="rect">
              <a:avLst/>
            </a:prstGeom>
            <a:noFill/>
            <a:ln w="19050">
              <a:solidFill>
                <a:srgbClr val="C0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pic>
          <p:nvPicPr>
            <p:cNvPr id="30" name="图片 29">
              <a:extLst>
                <a:ext uri="{FF2B5EF4-FFF2-40B4-BE49-F238E27FC236}">
                  <a16:creationId xmlns:a16="http://schemas.microsoft.com/office/drawing/2014/main" xmlns="" id="{F8B0CCC6-23DF-420E-A846-EF6ADEB2F4A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55620" y="1511601"/>
              <a:ext cx="1257935" cy="882015"/>
            </a:xfrm>
            <a:prstGeom prst="rect">
              <a:avLst/>
            </a:prstGeom>
            <a:ln>
              <a:solidFill>
                <a:schemeClr val="bg1">
                  <a:lumMod val="50000"/>
                </a:schemeClr>
              </a:solidFill>
            </a:ln>
          </p:spPr>
        </p:pic>
        <p:cxnSp>
          <p:nvCxnSpPr>
            <p:cNvPr id="31" name="肘形连接符 176">
              <a:extLst>
                <a:ext uri="{FF2B5EF4-FFF2-40B4-BE49-F238E27FC236}">
                  <a16:creationId xmlns:a16="http://schemas.microsoft.com/office/drawing/2014/main" xmlns="" id="{906B2DE1-8885-4056-9880-E7C5A654284A}"/>
                </a:ext>
              </a:extLst>
            </p:cNvPr>
            <p:cNvCxnSpPr>
              <a:stCxn id="29" idx="3"/>
              <a:endCxn id="30" idx="3"/>
            </p:cNvCxnSpPr>
            <p:nvPr/>
          </p:nvCxnSpPr>
          <p:spPr>
            <a:xfrm flipH="1" flipV="1">
              <a:off x="4313555" y="1952926"/>
              <a:ext cx="289560" cy="4044950"/>
            </a:xfrm>
            <a:prstGeom prst="bentConnector3">
              <a:avLst>
                <a:gd name="adj1" fmla="val -82237"/>
              </a:avLst>
            </a:prstGeom>
            <a:ln w="28575">
              <a:solidFill>
                <a:schemeClr val="bg1">
                  <a:lumMod val="6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xmlns="" id="{CEF3E58A-912B-40BF-89CF-BB70EAFFE1F8}"/>
                </a:ext>
              </a:extLst>
            </p:cNvPr>
            <p:cNvCxnSpPr>
              <a:stCxn id="39" idx="0"/>
              <a:endCxn id="28" idx="0"/>
            </p:cNvCxnSpPr>
            <p:nvPr/>
          </p:nvCxnSpPr>
          <p:spPr>
            <a:xfrm>
              <a:off x="2148523" y="1746551"/>
              <a:ext cx="580707" cy="87503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06" name="图片 105">
            <a:extLst>
              <a:ext uri="{FF2B5EF4-FFF2-40B4-BE49-F238E27FC236}">
                <a16:creationId xmlns:a16="http://schemas.microsoft.com/office/drawing/2014/main" xmlns="" id="{7B59F758-09C6-4E01-84D7-AC2AA73FC32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107" name="组合 106">
            <a:extLst>
              <a:ext uri="{FF2B5EF4-FFF2-40B4-BE49-F238E27FC236}">
                <a16:creationId xmlns:a16="http://schemas.microsoft.com/office/drawing/2014/main" xmlns="" id="{3CEF3E36-61A9-41E7-B0D6-9B9443CA1587}"/>
              </a:ext>
            </a:extLst>
          </p:cNvPr>
          <p:cNvGrpSpPr/>
          <p:nvPr/>
        </p:nvGrpSpPr>
        <p:grpSpPr>
          <a:xfrm>
            <a:off x="98207" y="238474"/>
            <a:ext cx="449089" cy="439702"/>
            <a:chOff x="98207" y="238474"/>
            <a:chExt cx="449089" cy="439702"/>
          </a:xfrm>
        </p:grpSpPr>
        <p:sp>
          <p:nvSpPr>
            <p:cNvPr id="108" name="椭圆 107">
              <a:extLst>
                <a:ext uri="{FF2B5EF4-FFF2-40B4-BE49-F238E27FC236}">
                  <a16:creationId xmlns:a16="http://schemas.microsoft.com/office/drawing/2014/main" xmlns="" id="{98AE5EA5-2268-426C-A6B8-377066712BE9}"/>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109" name="椭圆 108">
              <a:extLst>
                <a:ext uri="{FF2B5EF4-FFF2-40B4-BE49-F238E27FC236}">
                  <a16:creationId xmlns:a16="http://schemas.microsoft.com/office/drawing/2014/main" xmlns="" id="{0D1FC243-C314-4102-90DA-0CA54B704EF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0" name="直接连接符 109">
            <a:extLst>
              <a:ext uri="{FF2B5EF4-FFF2-40B4-BE49-F238E27FC236}">
                <a16:creationId xmlns:a16="http://schemas.microsoft.com/office/drawing/2014/main" xmlns="" id="{41FB7429-67B0-444D-A08B-730342177E64}"/>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xmlns="" id="{2DA97EFF-3DC0-47E0-A1C8-8EEBD227B54F}"/>
              </a:ext>
            </a:extLst>
          </p:cNvPr>
          <p:cNvSpPr txBox="1"/>
          <p:nvPr/>
        </p:nvSpPr>
        <p:spPr>
          <a:xfrm>
            <a:off x="876687" y="149590"/>
            <a:ext cx="338105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街景图片特征提取</a:t>
            </a:r>
          </a:p>
        </p:txBody>
      </p:sp>
      <p:sp>
        <p:nvSpPr>
          <p:cNvPr id="112" name="矩形 111"/>
          <p:cNvSpPr/>
          <p:nvPr/>
        </p:nvSpPr>
        <p:spPr>
          <a:xfrm>
            <a:off x="207273" y="903011"/>
            <a:ext cx="4580100" cy="532453"/>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3.1. Green View Index </a:t>
            </a:r>
            <a:r>
              <a:rPr lang="en-US" altLang="zh-CN" sz="1400" dirty="0">
                <a:solidFill>
                  <a:schemeClr val="bg1">
                    <a:lumMod val="50000"/>
                  </a:schemeClr>
                </a:solidFill>
                <a:latin typeface="Cambria" panose="02040503050406030204" pitchFamily="18" charset="0"/>
                <a:ea typeface="微软雅黑" panose="020B0503020204020204" pitchFamily="34" charset="-122"/>
              </a:rPr>
              <a:t>(Long &amp; Liu, 2017)</a:t>
            </a:r>
            <a:endParaRPr lang="en-US" altLang="zh-CN" sz="1400" dirty="0">
              <a:solidFill>
                <a:schemeClr val="bg1">
                  <a:lumMod val="50000"/>
                </a:schemeClr>
              </a:solidFill>
              <a:latin typeface="Cambria" panose="02040503050406030204" pitchFamily="18" charset="0"/>
              <a:ea typeface="Cambria" panose="02040503050406030204" pitchFamily="18" charset="0"/>
            </a:endParaRPr>
          </a:p>
        </p:txBody>
      </p:sp>
      <p:grpSp>
        <p:nvGrpSpPr>
          <p:cNvPr id="113" name="组合 112"/>
          <p:cNvGrpSpPr/>
          <p:nvPr/>
        </p:nvGrpSpPr>
        <p:grpSpPr>
          <a:xfrm>
            <a:off x="16181" y="990600"/>
            <a:ext cx="191092" cy="356926"/>
            <a:chOff x="16181" y="988683"/>
            <a:chExt cx="141265" cy="387418"/>
          </a:xfrm>
        </p:grpSpPr>
        <p:sp>
          <p:nvSpPr>
            <p:cNvPr id="114" name="矩形 113"/>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5" name="矩形 114"/>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6" name="矩形 115"/>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pic>
        <p:nvPicPr>
          <p:cNvPr id="117" name="图片 116">
            <a:extLst>
              <a:ext uri="{FF2B5EF4-FFF2-40B4-BE49-F238E27FC236}">
                <a16:creationId xmlns:a16="http://schemas.microsoft.com/office/drawing/2014/main" xmlns="" id="{A9EAC596-13E5-4CA8-AEDF-FB6EFEE76D7D}"/>
              </a:ext>
            </a:extLst>
          </p:cNvPr>
          <p:cNvPicPr>
            <a:picLocks noChangeAspect="1"/>
          </p:cNvPicPr>
          <p:nvPr/>
        </p:nvPicPr>
        <p:blipFill>
          <a:blip r:embed="rId12"/>
          <a:stretch>
            <a:fillRect/>
          </a:stretch>
        </p:blipFill>
        <p:spPr>
          <a:xfrm>
            <a:off x="6850440" y="1043540"/>
            <a:ext cx="2209550" cy="2848676"/>
          </a:xfrm>
          <a:prstGeom prst="rect">
            <a:avLst/>
          </a:prstGeom>
        </p:spPr>
      </p:pic>
    </p:spTree>
    <p:extLst>
      <p:ext uri="{BB962C8B-B14F-4D97-AF65-F5344CB8AC3E}">
        <p14:creationId xmlns:p14="http://schemas.microsoft.com/office/powerpoint/2010/main" val="742610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B5F07ABE-6EA6-4F87-9BBB-C55E328AD2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29" name="组合 28">
            <a:extLst>
              <a:ext uri="{FF2B5EF4-FFF2-40B4-BE49-F238E27FC236}">
                <a16:creationId xmlns:a16="http://schemas.microsoft.com/office/drawing/2014/main" xmlns="" id="{58483DFE-1DC8-4186-85F5-9B5D11D4D919}"/>
              </a:ext>
            </a:extLst>
          </p:cNvPr>
          <p:cNvGrpSpPr/>
          <p:nvPr/>
        </p:nvGrpSpPr>
        <p:grpSpPr>
          <a:xfrm>
            <a:off x="98207" y="238474"/>
            <a:ext cx="449089" cy="439702"/>
            <a:chOff x="98207" y="238474"/>
            <a:chExt cx="449089" cy="439702"/>
          </a:xfrm>
        </p:grpSpPr>
        <p:sp>
          <p:nvSpPr>
            <p:cNvPr id="30" name="椭圆 29">
              <a:extLst>
                <a:ext uri="{FF2B5EF4-FFF2-40B4-BE49-F238E27FC236}">
                  <a16:creationId xmlns:a16="http://schemas.microsoft.com/office/drawing/2014/main" xmlns="" id="{6B168F0B-E2DD-433A-A036-74B09A2C6AC1}"/>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31" name="椭圆 30">
              <a:extLst>
                <a:ext uri="{FF2B5EF4-FFF2-40B4-BE49-F238E27FC236}">
                  <a16:creationId xmlns:a16="http://schemas.microsoft.com/office/drawing/2014/main" xmlns="" id="{C6B1A69E-9FF6-486C-9C1B-6DD23CFB2A6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a:extLst>
              <a:ext uri="{FF2B5EF4-FFF2-40B4-BE49-F238E27FC236}">
                <a16:creationId xmlns:a16="http://schemas.microsoft.com/office/drawing/2014/main" xmlns="" id="{570D8088-D479-470F-9FC1-A36A12552888}"/>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xmlns="" id="{0815DEDE-2FED-4378-820C-E78E11A89287}"/>
              </a:ext>
            </a:extLst>
          </p:cNvPr>
          <p:cNvGrpSpPr/>
          <p:nvPr/>
        </p:nvGrpSpPr>
        <p:grpSpPr>
          <a:xfrm>
            <a:off x="879379" y="962971"/>
            <a:ext cx="5295265" cy="5775960"/>
            <a:chOff x="-98" y="1323"/>
            <a:chExt cx="8339" cy="9096"/>
          </a:xfrm>
        </p:grpSpPr>
        <p:sp>
          <p:nvSpPr>
            <p:cNvPr id="35" name="文本框 34">
              <a:extLst>
                <a:ext uri="{FF2B5EF4-FFF2-40B4-BE49-F238E27FC236}">
                  <a16:creationId xmlns:a16="http://schemas.microsoft.com/office/drawing/2014/main" xmlns="" id="{805BE8A5-3C4B-4DCC-AA03-04F0A9D1CE5B}"/>
                </a:ext>
              </a:extLst>
            </p:cNvPr>
            <p:cNvSpPr txBox="1"/>
            <p:nvPr/>
          </p:nvSpPr>
          <p:spPr>
            <a:xfrm>
              <a:off x="-98" y="3803"/>
              <a:ext cx="2275" cy="436"/>
            </a:xfrm>
            <a:prstGeom prst="rect">
              <a:avLst/>
            </a:prstGeom>
            <a:noFill/>
          </p:spPr>
          <p:txBody>
            <a:bodyPr wrap="none" rtlCol="0">
              <a:spAutoFit/>
            </a:bodyPr>
            <a:lstStyle/>
            <a:p>
              <a:r>
                <a:rPr lang="en-US" altLang="zh-CN" sz="1200" i="1" dirty="0"/>
                <a:t>Orientation Channel</a:t>
              </a:r>
            </a:p>
          </p:txBody>
        </p:sp>
        <p:grpSp>
          <p:nvGrpSpPr>
            <p:cNvPr id="36" name="组合 35">
              <a:extLst>
                <a:ext uri="{FF2B5EF4-FFF2-40B4-BE49-F238E27FC236}">
                  <a16:creationId xmlns:a16="http://schemas.microsoft.com/office/drawing/2014/main" xmlns="" id="{A2048BDA-9D96-427A-8333-2B707BE0BDF5}"/>
                </a:ext>
              </a:extLst>
            </p:cNvPr>
            <p:cNvGrpSpPr/>
            <p:nvPr/>
          </p:nvGrpSpPr>
          <p:grpSpPr>
            <a:xfrm>
              <a:off x="-41" y="1323"/>
              <a:ext cx="8282" cy="9096"/>
              <a:chOff x="4986" y="1520"/>
              <a:chExt cx="8282" cy="9096"/>
            </a:xfrm>
          </p:grpSpPr>
          <p:pic>
            <p:nvPicPr>
              <p:cNvPr id="37" name="图片 36" descr="4012_2709_180_0">
                <a:extLst>
                  <a:ext uri="{FF2B5EF4-FFF2-40B4-BE49-F238E27FC236}">
                    <a16:creationId xmlns:a16="http://schemas.microsoft.com/office/drawing/2014/main" xmlns="" id="{264E6099-896D-4B19-A0B8-8476F2749E82}"/>
                  </a:ext>
                </a:extLst>
              </p:cNvPr>
              <p:cNvPicPr>
                <a:picLocks noChangeAspect="1"/>
              </p:cNvPicPr>
              <p:nvPr/>
            </p:nvPicPr>
            <p:blipFill>
              <a:blip r:embed="rId4" cstate="screen">
                <a:lum bright="6000"/>
                <a:extLst>
                  <a:ext uri="{28A0092B-C50C-407E-A947-70E740481C1C}">
                    <a14:useLocalDpi xmlns:a14="http://schemas.microsoft.com/office/drawing/2010/main"/>
                  </a:ext>
                </a:extLst>
              </a:blip>
              <a:srcRect/>
              <a:stretch>
                <a:fillRect/>
              </a:stretch>
            </p:blipFill>
            <p:spPr>
              <a:xfrm>
                <a:off x="6738" y="1520"/>
                <a:ext cx="2039" cy="1213"/>
              </a:xfrm>
              <a:prstGeom prst="rect">
                <a:avLst/>
              </a:prstGeom>
              <a:scene3d>
                <a:camera prst="isometricOffAxis1Top">
                  <a:rot lat="0" lon="0" rev="0"/>
                </a:camera>
                <a:lightRig rig="threePt" dir="t"/>
              </a:scene3d>
            </p:spPr>
          </p:pic>
          <p:sp>
            <p:nvSpPr>
              <p:cNvPr id="38" name="圆角矩形 7">
                <a:extLst>
                  <a:ext uri="{FF2B5EF4-FFF2-40B4-BE49-F238E27FC236}">
                    <a16:creationId xmlns:a16="http://schemas.microsoft.com/office/drawing/2014/main" xmlns="" id="{35AA5D69-82AE-4EB4-B0D7-007995D35F41}"/>
                  </a:ext>
                </a:extLst>
              </p:cNvPr>
              <p:cNvSpPr/>
              <p:nvPr/>
            </p:nvSpPr>
            <p:spPr>
              <a:xfrm>
                <a:off x="6047" y="3084"/>
                <a:ext cx="3426" cy="467"/>
              </a:xfrm>
              <a:prstGeom prst="roundRect">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i="1" dirty="0">
                    <a:solidFill>
                      <a:schemeClr val="tx1"/>
                    </a:solidFill>
                  </a:rPr>
                  <a:t>Linear Filtering at 8 Spatial Scales</a:t>
                </a:r>
              </a:p>
            </p:txBody>
          </p:sp>
          <p:pic>
            <p:nvPicPr>
              <p:cNvPr id="39" name="图片 38">
                <a:extLst>
                  <a:ext uri="{FF2B5EF4-FFF2-40B4-BE49-F238E27FC236}">
                    <a16:creationId xmlns:a16="http://schemas.microsoft.com/office/drawing/2014/main" xmlns="" id="{4B139C01-C670-4C4F-A81A-A606A9CA09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86" y="4436"/>
                <a:ext cx="5501" cy="965"/>
              </a:xfrm>
              <a:prstGeom prst="rect">
                <a:avLst/>
              </a:prstGeom>
            </p:spPr>
          </p:pic>
          <p:sp>
            <p:nvSpPr>
              <p:cNvPr id="40" name="文本框 39">
                <a:extLst>
                  <a:ext uri="{FF2B5EF4-FFF2-40B4-BE49-F238E27FC236}">
                    <a16:creationId xmlns:a16="http://schemas.microsoft.com/office/drawing/2014/main" xmlns="" id="{F7B5906D-9894-434C-BA2D-CCC7F195606B}"/>
                  </a:ext>
                </a:extLst>
              </p:cNvPr>
              <p:cNvSpPr txBox="1"/>
              <p:nvPr/>
            </p:nvSpPr>
            <p:spPr>
              <a:xfrm>
                <a:off x="6963" y="3999"/>
                <a:ext cx="1672" cy="436"/>
              </a:xfrm>
              <a:prstGeom prst="rect">
                <a:avLst/>
              </a:prstGeom>
              <a:noFill/>
            </p:spPr>
            <p:txBody>
              <a:bodyPr wrap="none" rtlCol="0">
                <a:spAutoFit/>
              </a:bodyPr>
              <a:lstStyle/>
              <a:p>
                <a:r>
                  <a:rPr lang="en-US" altLang="zh-CN" sz="1200" i="1" dirty="0"/>
                  <a:t>Color Channel</a:t>
                </a:r>
              </a:p>
            </p:txBody>
          </p:sp>
          <p:sp>
            <p:nvSpPr>
              <p:cNvPr id="41" name="文本框 40">
                <a:extLst>
                  <a:ext uri="{FF2B5EF4-FFF2-40B4-BE49-F238E27FC236}">
                    <a16:creationId xmlns:a16="http://schemas.microsoft.com/office/drawing/2014/main" xmlns="" id="{CE06C73D-BE81-46CD-8A3E-36424C08DF01}"/>
                  </a:ext>
                </a:extLst>
              </p:cNvPr>
              <p:cNvSpPr txBox="1"/>
              <p:nvPr/>
            </p:nvSpPr>
            <p:spPr>
              <a:xfrm>
                <a:off x="8620" y="4015"/>
                <a:ext cx="1998" cy="436"/>
              </a:xfrm>
              <a:prstGeom prst="rect">
                <a:avLst/>
              </a:prstGeom>
              <a:noFill/>
            </p:spPr>
            <p:txBody>
              <a:bodyPr wrap="none" rtlCol="0">
                <a:spAutoFit/>
              </a:bodyPr>
              <a:lstStyle/>
              <a:p>
                <a:r>
                  <a:rPr lang="en-US" altLang="zh-CN" sz="1200" i="1" dirty="0"/>
                  <a:t>Intensity Channel</a:t>
                </a:r>
              </a:p>
            </p:txBody>
          </p:sp>
          <p:sp>
            <p:nvSpPr>
              <p:cNvPr id="42" name="圆角矩形 12">
                <a:extLst>
                  <a:ext uri="{FF2B5EF4-FFF2-40B4-BE49-F238E27FC236}">
                    <a16:creationId xmlns:a16="http://schemas.microsoft.com/office/drawing/2014/main" xmlns="" id="{0887FDB0-22DA-445E-9E62-E86349E6002F}"/>
                  </a:ext>
                </a:extLst>
              </p:cNvPr>
              <p:cNvSpPr/>
              <p:nvPr/>
            </p:nvSpPr>
            <p:spPr>
              <a:xfrm>
                <a:off x="7377" y="5876"/>
                <a:ext cx="2877" cy="617"/>
              </a:xfrm>
              <a:prstGeom prst="roundRect">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i="1" dirty="0">
                    <a:solidFill>
                      <a:schemeClr val="tx1"/>
                    </a:solidFill>
                  </a:rPr>
                  <a:t>Cross Scale Center-Surround Differences</a:t>
                </a:r>
              </a:p>
            </p:txBody>
          </p:sp>
          <p:grpSp>
            <p:nvGrpSpPr>
              <p:cNvPr id="43" name="组合 42">
                <a:extLst>
                  <a:ext uri="{FF2B5EF4-FFF2-40B4-BE49-F238E27FC236}">
                    <a16:creationId xmlns:a16="http://schemas.microsoft.com/office/drawing/2014/main" xmlns="" id="{5D8BC840-A901-414F-A3B9-12F563ADCC76}"/>
                  </a:ext>
                </a:extLst>
              </p:cNvPr>
              <p:cNvGrpSpPr/>
              <p:nvPr/>
            </p:nvGrpSpPr>
            <p:grpSpPr>
              <a:xfrm>
                <a:off x="6795" y="6627"/>
                <a:ext cx="1956" cy="393"/>
                <a:chOff x="4045" y="10119"/>
                <a:chExt cx="2358" cy="474"/>
              </a:xfrm>
            </p:grpSpPr>
            <p:grpSp>
              <p:nvGrpSpPr>
                <p:cNvPr id="103" name="组合 102">
                  <a:extLst>
                    <a:ext uri="{FF2B5EF4-FFF2-40B4-BE49-F238E27FC236}">
                      <a16:creationId xmlns:a16="http://schemas.microsoft.com/office/drawing/2014/main" xmlns="" id="{9678CC92-6C9D-416B-99E1-FD39FC64516D}"/>
                    </a:ext>
                  </a:extLst>
                </p:cNvPr>
                <p:cNvGrpSpPr/>
                <p:nvPr/>
              </p:nvGrpSpPr>
              <p:grpSpPr>
                <a:xfrm>
                  <a:off x="4045" y="10119"/>
                  <a:ext cx="475" cy="475"/>
                  <a:chOff x="5464098" y="5742330"/>
                  <a:chExt cx="301631" cy="301631"/>
                </a:xfrm>
              </p:grpSpPr>
              <p:sp>
                <p:nvSpPr>
                  <p:cNvPr id="113" name="椭圆 112">
                    <a:extLst>
                      <a:ext uri="{FF2B5EF4-FFF2-40B4-BE49-F238E27FC236}">
                        <a16:creationId xmlns:a16="http://schemas.microsoft.com/office/drawing/2014/main" xmlns="" id="{C257D3FA-98A4-478C-9FC5-FB725561EFA8}"/>
                      </a:ext>
                    </a:extLst>
                  </p:cNvPr>
                  <p:cNvSpPr/>
                  <p:nvPr/>
                </p:nvSpPr>
                <p:spPr>
                  <a:xfrm>
                    <a:off x="5464098" y="5742330"/>
                    <a:ext cx="301631" cy="30163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xmlns="" id="{DF56C7AE-9934-48F7-BFFD-77E394EF8045}"/>
                      </a:ext>
                    </a:extLst>
                  </p:cNvPr>
                  <p:cNvSpPr/>
                  <p:nvPr/>
                </p:nvSpPr>
                <p:spPr>
                  <a:xfrm>
                    <a:off x="5531553" y="5809236"/>
                    <a:ext cx="162000" cy="162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a:extLst>
                    <a:ext uri="{FF2B5EF4-FFF2-40B4-BE49-F238E27FC236}">
                      <a16:creationId xmlns:a16="http://schemas.microsoft.com/office/drawing/2014/main" xmlns="" id="{8E1B3E42-8662-4AAE-804E-984E3D06E58B}"/>
                    </a:ext>
                  </a:extLst>
                </p:cNvPr>
                <p:cNvGrpSpPr/>
                <p:nvPr/>
              </p:nvGrpSpPr>
              <p:grpSpPr>
                <a:xfrm>
                  <a:off x="4673" y="10119"/>
                  <a:ext cx="475" cy="475"/>
                  <a:chOff x="5464098" y="5742330"/>
                  <a:chExt cx="301631" cy="301631"/>
                </a:xfrm>
                <a:solidFill>
                  <a:srgbClr val="C00000"/>
                </a:solidFill>
              </p:grpSpPr>
              <p:sp>
                <p:nvSpPr>
                  <p:cNvPr id="111" name="椭圆 110">
                    <a:extLst>
                      <a:ext uri="{FF2B5EF4-FFF2-40B4-BE49-F238E27FC236}">
                        <a16:creationId xmlns:a16="http://schemas.microsoft.com/office/drawing/2014/main" xmlns="" id="{F3D2B8E9-DFEE-4D42-9961-1F4C79BA5CEB}"/>
                      </a:ext>
                    </a:extLst>
                  </p:cNvPr>
                  <p:cNvSpPr/>
                  <p:nvPr/>
                </p:nvSpPr>
                <p:spPr>
                  <a:xfrm>
                    <a:off x="5464098" y="5742330"/>
                    <a:ext cx="301631" cy="30163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xmlns="" id="{B063E589-961A-4779-A768-130F38DF8B97}"/>
                      </a:ext>
                    </a:extLst>
                  </p:cNvPr>
                  <p:cNvSpPr/>
                  <p:nvPr/>
                </p:nvSpPr>
                <p:spPr>
                  <a:xfrm>
                    <a:off x="5531553" y="5809236"/>
                    <a:ext cx="162000" cy="1620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a:extLst>
                    <a:ext uri="{FF2B5EF4-FFF2-40B4-BE49-F238E27FC236}">
                      <a16:creationId xmlns:a16="http://schemas.microsoft.com/office/drawing/2014/main" xmlns="" id="{75A8DDF8-4C37-4EB7-A136-9198621C8F5E}"/>
                    </a:ext>
                  </a:extLst>
                </p:cNvPr>
                <p:cNvGrpSpPr/>
                <p:nvPr/>
              </p:nvGrpSpPr>
              <p:grpSpPr>
                <a:xfrm>
                  <a:off x="5301" y="10119"/>
                  <a:ext cx="475" cy="475"/>
                  <a:chOff x="5464098" y="5742330"/>
                  <a:chExt cx="301631" cy="301631"/>
                </a:xfrm>
              </p:grpSpPr>
              <p:sp>
                <p:nvSpPr>
                  <p:cNvPr id="109" name="椭圆 108">
                    <a:extLst>
                      <a:ext uri="{FF2B5EF4-FFF2-40B4-BE49-F238E27FC236}">
                        <a16:creationId xmlns:a16="http://schemas.microsoft.com/office/drawing/2014/main" xmlns="" id="{901581CF-DAC5-4400-BB14-BC1F18892083}"/>
                      </a:ext>
                    </a:extLst>
                  </p:cNvPr>
                  <p:cNvSpPr/>
                  <p:nvPr/>
                </p:nvSpPr>
                <p:spPr>
                  <a:xfrm>
                    <a:off x="5464098" y="5742330"/>
                    <a:ext cx="301631" cy="301631"/>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xmlns="" id="{61668608-F424-4D7B-B8F0-0C6559F23B2E}"/>
                      </a:ext>
                    </a:extLst>
                  </p:cNvPr>
                  <p:cNvSpPr/>
                  <p:nvPr/>
                </p:nvSpPr>
                <p:spPr>
                  <a:xfrm>
                    <a:off x="5531553" y="5809236"/>
                    <a:ext cx="162000" cy="1620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a:extLst>
                    <a:ext uri="{FF2B5EF4-FFF2-40B4-BE49-F238E27FC236}">
                      <a16:creationId xmlns:a16="http://schemas.microsoft.com/office/drawing/2014/main" xmlns="" id="{CDC9E782-E6DD-41E5-B304-B0B166BA95EA}"/>
                    </a:ext>
                  </a:extLst>
                </p:cNvPr>
                <p:cNvGrpSpPr/>
                <p:nvPr/>
              </p:nvGrpSpPr>
              <p:grpSpPr>
                <a:xfrm>
                  <a:off x="5929" y="10119"/>
                  <a:ext cx="475" cy="475"/>
                  <a:chOff x="5464098" y="5742330"/>
                  <a:chExt cx="301631" cy="301631"/>
                </a:xfrm>
              </p:grpSpPr>
              <p:sp>
                <p:nvSpPr>
                  <p:cNvPr id="107" name="椭圆 106">
                    <a:extLst>
                      <a:ext uri="{FF2B5EF4-FFF2-40B4-BE49-F238E27FC236}">
                        <a16:creationId xmlns:a16="http://schemas.microsoft.com/office/drawing/2014/main" xmlns="" id="{99E0C0F5-9C55-4A96-9A5E-C51169767DCC}"/>
                      </a:ext>
                    </a:extLst>
                  </p:cNvPr>
                  <p:cNvSpPr/>
                  <p:nvPr/>
                </p:nvSpPr>
                <p:spPr>
                  <a:xfrm>
                    <a:off x="5464098" y="5742330"/>
                    <a:ext cx="301631" cy="301631"/>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xmlns="" id="{A7E09B7A-CFA5-49F3-BCE4-61EAD7B69A64}"/>
                      </a:ext>
                    </a:extLst>
                  </p:cNvPr>
                  <p:cNvSpPr/>
                  <p:nvPr/>
                </p:nvSpPr>
                <p:spPr>
                  <a:xfrm>
                    <a:off x="5531553" y="5809236"/>
                    <a:ext cx="162000" cy="162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4" name="组合 43">
                <a:extLst>
                  <a:ext uri="{FF2B5EF4-FFF2-40B4-BE49-F238E27FC236}">
                    <a16:creationId xmlns:a16="http://schemas.microsoft.com/office/drawing/2014/main" xmlns="" id="{442D7500-A408-4A3B-90FD-DEAA87415E5B}"/>
                  </a:ext>
                </a:extLst>
              </p:cNvPr>
              <p:cNvGrpSpPr/>
              <p:nvPr/>
            </p:nvGrpSpPr>
            <p:grpSpPr>
              <a:xfrm>
                <a:off x="9073" y="6603"/>
                <a:ext cx="880" cy="400"/>
                <a:chOff x="7496" y="10114"/>
                <a:chExt cx="1043" cy="474"/>
              </a:xfrm>
            </p:grpSpPr>
            <p:grpSp>
              <p:nvGrpSpPr>
                <p:cNvPr id="97" name="组合 96">
                  <a:extLst>
                    <a:ext uri="{FF2B5EF4-FFF2-40B4-BE49-F238E27FC236}">
                      <a16:creationId xmlns:a16="http://schemas.microsoft.com/office/drawing/2014/main" xmlns="" id="{21202C63-2192-40C2-8089-3ABF32947782}"/>
                    </a:ext>
                  </a:extLst>
                </p:cNvPr>
                <p:cNvGrpSpPr/>
                <p:nvPr/>
              </p:nvGrpSpPr>
              <p:grpSpPr>
                <a:xfrm>
                  <a:off x="7496" y="10114"/>
                  <a:ext cx="475" cy="475"/>
                  <a:chOff x="5464098" y="5742330"/>
                  <a:chExt cx="301631" cy="301631"/>
                </a:xfrm>
              </p:grpSpPr>
              <p:sp>
                <p:nvSpPr>
                  <p:cNvPr id="101" name="椭圆 100">
                    <a:extLst>
                      <a:ext uri="{FF2B5EF4-FFF2-40B4-BE49-F238E27FC236}">
                        <a16:creationId xmlns:a16="http://schemas.microsoft.com/office/drawing/2014/main" xmlns="" id="{06079D81-0D59-4A22-BA9B-D1194552FCEB}"/>
                      </a:ext>
                    </a:extLst>
                  </p:cNvPr>
                  <p:cNvSpPr/>
                  <p:nvPr/>
                </p:nvSpPr>
                <p:spPr>
                  <a:xfrm>
                    <a:off x="5464098" y="5742330"/>
                    <a:ext cx="301631" cy="3016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xmlns="" id="{5488A033-6EF8-45DE-9858-59C39D918903}"/>
                      </a:ext>
                    </a:extLst>
                  </p:cNvPr>
                  <p:cNvSpPr/>
                  <p:nvPr/>
                </p:nvSpPr>
                <p:spPr>
                  <a:xfrm>
                    <a:off x="5531553" y="5809236"/>
                    <a:ext cx="162000" cy="16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a:extLst>
                    <a:ext uri="{FF2B5EF4-FFF2-40B4-BE49-F238E27FC236}">
                      <a16:creationId xmlns:a16="http://schemas.microsoft.com/office/drawing/2014/main" xmlns="" id="{5A6ADD8E-C1D1-4DAC-81C0-6397A0CE5AB4}"/>
                    </a:ext>
                  </a:extLst>
                </p:cNvPr>
                <p:cNvGrpSpPr/>
                <p:nvPr/>
              </p:nvGrpSpPr>
              <p:grpSpPr>
                <a:xfrm>
                  <a:off x="8065" y="10114"/>
                  <a:ext cx="475" cy="475"/>
                  <a:chOff x="5464098" y="5742330"/>
                  <a:chExt cx="301631" cy="301631"/>
                </a:xfrm>
              </p:grpSpPr>
              <p:sp>
                <p:nvSpPr>
                  <p:cNvPr id="99" name="椭圆 98">
                    <a:extLst>
                      <a:ext uri="{FF2B5EF4-FFF2-40B4-BE49-F238E27FC236}">
                        <a16:creationId xmlns:a16="http://schemas.microsoft.com/office/drawing/2014/main" xmlns="" id="{9D7AD0CF-33AC-47C7-8ED5-A6DEA8C7F720}"/>
                      </a:ext>
                    </a:extLst>
                  </p:cNvPr>
                  <p:cNvSpPr/>
                  <p:nvPr/>
                </p:nvSpPr>
                <p:spPr>
                  <a:xfrm>
                    <a:off x="5464098" y="5742330"/>
                    <a:ext cx="301631" cy="3016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xmlns="" id="{2D352D6E-924E-45C1-8C70-9879FDF80404}"/>
                      </a:ext>
                    </a:extLst>
                  </p:cNvPr>
                  <p:cNvSpPr/>
                  <p:nvPr/>
                </p:nvSpPr>
                <p:spPr>
                  <a:xfrm>
                    <a:off x="5531553" y="5809236"/>
                    <a:ext cx="162000" cy="16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45" name="直接箭头连接符 44">
                <a:extLst>
                  <a:ext uri="{FF2B5EF4-FFF2-40B4-BE49-F238E27FC236}">
                    <a16:creationId xmlns:a16="http://schemas.microsoft.com/office/drawing/2014/main" xmlns="" id="{3B3A4934-A626-4084-8E48-834B25D288E3}"/>
                  </a:ext>
                </a:extLst>
              </p:cNvPr>
              <p:cNvCxnSpPr>
                <a:stCxn id="37" idx="2"/>
                <a:endCxn id="38" idx="0"/>
              </p:cNvCxnSpPr>
              <p:nvPr/>
            </p:nvCxnSpPr>
            <p:spPr>
              <a:xfrm>
                <a:off x="7758" y="2733"/>
                <a:ext cx="2" cy="351"/>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xmlns="" id="{08D17BAE-090A-46BF-9AD5-27776894DC42}"/>
                  </a:ext>
                </a:extLst>
              </p:cNvPr>
              <p:cNvCxnSpPr>
                <a:stCxn id="38" idx="2"/>
                <a:endCxn id="35" idx="0"/>
              </p:cNvCxnSpPr>
              <p:nvPr/>
            </p:nvCxnSpPr>
            <p:spPr>
              <a:xfrm flipH="1">
                <a:off x="6067" y="3551"/>
                <a:ext cx="1693" cy="449"/>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xmlns="" id="{E0D32391-240F-4911-9801-F2B19336A3DC}"/>
                  </a:ext>
                </a:extLst>
              </p:cNvPr>
              <p:cNvCxnSpPr>
                <a:stCxn id="38" idx="2"/>
                <a:endCxn id="40" idx="0"/>
              </p:cNvCxnSpPr>
              <p:nvPr/>
            </p:nvCxnSpPr>
            <p:spPr>
              <a:xfrm>
                <a:off x="7760" y="3551"/>
                <a:ext cx="39" cy="448"/>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xmlns="" id="{BDB947DE-BF58-460A-9286-486A6DB116E2}"/>
                  </a:ext>
                </a:extLst>
              </p:cNvPr>
              <p:cNvCxnSpPr>
                <a:stCxn id="38" idx="2"/>
                <a:endCxn id="41" idx="0"/>
              </p:cNvCxnSpPr>
              <p:nvPr/>
            </p:nvCxnSpPr>
            <p:spPr>
              <a:xfrm>
                <a:off x="7760" y="3551"/>
                <a:ext cx="1859" cy="464"/>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xmlns="" id="{940375AF-D32B-4CCB-B5C4-61D4BF96CE1F}"/>
                  </a:ext>
                </a:extLst>
              </p:cNvPr>
              <p:cNvCxnSpPr/>
              <p:nvPr/>
            </p:nvCxnSpPr>
            <p:spPr>
              <a:xfrm>
                <a:off x="7732" y="5471"/>
                <a:ext cx="11" cy="403"/>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xmlns="" id="{83F22A11-2ABB-4C2F-B0D5-BC05FEB5A466}"/>
                  </a:ext>
                </a:extLst>
              </p:cNvPr>
              <p:cNvCxnSpPr/>
              <p:nvPr/>
            </p:nvCxnSpPr>
            <p:spPr>
              <a:xfrm>
                <a:off x="9477" y="5468"/>
                <a:ext cx="14" cy="408"/>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xmlns="" id="{F1E5A102-7634-463A-B5E7-E0D632404549}"/>
                  </a:ext>
                </a:extLst>
              </p:cNvPr>
              <p:cNvPicPr>
                <a:picLocks noChangeAspect="1"/>
              </p:cNvPicPr>
              <p:nvPr/>
            </p:nvPicPr>
            <p:blipFill>
              <a:blip r:embed="rId6"/>
              <a:stretch>
                <a:fillRect/>
              </a:stretch>
            </p:blipFill>
            <p:spPr>
              <a:xfrm>
                <a:off x="7133" y="7199"/>
                <a:ext cx="1260" cy="1125"/>
              </a:xfrm>
              <a:prstGeom prst="rect">
                <a:avLst/>
              </a:prstGeom>
            </p:spPr>
          </p:pic>
          <p:pic>
            <p:nvPicPr>
              <p:cNvPr id="52" name="图片 51">
                <a:extLst>
                  <a:ext uri="{FF2B5EF4-FFF2-40B4-BE49-F238E27FC236}">
                    <a16:creationId xmlns:a16="http://schemas.microsoft.com/office/drawing/2014/main" xmlns="" id="{8B427ABE-51FC-40DD-917A-DB35FBFEB076}"/>
                  </a:ext>
                </a:extLst>
              </p:cNvPr>
              <p:cNvPicPr>
                <a:picLocks noChangeAspect="1"/>
              </p:cNvPicPr>
              <p:nvPr/>
            </p:nvPicPr>
            <p:blipFill>
              <a:blip r:embed="rId6"/>
              <a:stretch>
                <a:fillRect/>
              </a:stretch>
            </p:blipFill>
            <p:spPr>
              <a:xfrm>
                <a:off x="8877" y="7238"/>
                <a:ext cx="1260" cy="1125"/>
              </a:xfrm>
              <a:prstGeom prst="rect">
                <a:avLst/>
              </a:prstGeom>
            </p:spPr>
          </p:pic>
          <p:cxnSp>
            <p:nvCxnSpPr>
              <p:cNvPr id="53" name="直接箭头连接符 52">
                <a:extLst>
                  <a:ext uri="{FF2B5EF4-FFF2-40B4-BE49-F238E27FC236}">
                    <a16:creationId xmlns:a16="http://schemas.microsoft.com/office/drawing/2014/main" xmlns="" id="{4C799206-126A-42A6-8735-2F9332FF2A45}"/>
                  </a:ext>
                </a:extLst>
              </p:cNvPr>
              <p:cNvCxnSpPr>
                <a:endCxn id="51" idx="0"/>
              </p:cNvCxnSpPr>
              <p:nvPr/>
            </p:nvCxnSpPr>
            <p:spPr>
              <a:xfrm flipH="1">
                <a:off x="7763" y="6488"/>
                <a:ext cx="3" cy="711"/>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xmlns="" id="{865F8D58-55D3-4097-A028-9874463AF2DE}"/>
                  </a:ext>
                </a:extLst>
              </p:cNvPr>
              <p:cNvCxnSpPr>
                <a:endCxn id="52" idx="0"/>
              </p:cNvCxnSpPr>
              <p:nvPr/>
            </p:nvCxnSpPr>
            <p:spPr>
              <a:xfrm>
                <a:off x="9507" y="6515"/>
                <a:ext cx="0" cy="723"/>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5" name="圆角矩形 43">
                <a:extLst>
                  <a:ext uri="{FF2B5EF4-FFF2-40B4-BE49-F238E27FC236}">
                    <a16:creationId xmlns:a16="http://schemas.microsoft.com/office/drawing/2014/main" xmlns="" id="{9CA27677-5D7A-4D0E-89DC-484616C118D0}"/>
                  </a:ext>
                </a:extLst>
              </p:cNvPr>
              <p:cNvSpPr/>
              <p:nvPr/>
            </p:nvSpPr>
            <p:spPr>
              <a:xfrm>
                <a:off x="6335" y="8702"/>
                <a:ext cx="2877" cy="386"/>
              </a:xfrm>
              <a:prstGeom prst="roundRect">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i="1" dirty="0">
                    <a:solidFill>
                      <a:schemeClr val="tx1"/>
                    </a:solidFill>
                  </a:rPr>
                  <a:t>GIST Feature Extraction</a:t>
                </a:r>
              </a:p>
            </p:txBody>
          </p:sp>
          <p:cxnSp>
            <p:nvCxnSpPr>
              <p:cNvPr id="56" name="直接箭头连接符 55">
                <a:extLst>
                  <a:ext uri="{FF2B5EF4-FFF2-40B4-BE49-F238E27FC236}">
                    <a16:creationId xmlns:a16="http://schemas.microsoft.com/office/drawing/2014/main" xmlns="" id="{768B05E7-E156-4D4E-963A-E014536E8E9F}"/>
                  </a:ext>
                </a:extLst>
              </p:cNvPr>
              <p:cNvCxnSpPr>
                <a:stCxn id="51" idx="2"/>
                <a:endCxn id="55" idx="0"/>
              </p:cNvCxnSpPr>
              <p:nvPr/>
            </p:nvCxnSpPr>
            <p:spPr>
              <a:xfrm>
                <a:off x="7763" y="8324"/>
                <a:ext cx="11" cy="378"/>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xmlns="" id="{32E7D3B5-9D3F-416B-88F5-34E8F1A358CF}"/>
                  </a:ext>
                </a:extLst>
              </p:cNvPr>
              <p:cNvCxnSpPr>
                <a:stCxn id="52" idx="2"/>
              </p:cNvCxnSpPr>
              <p:nvPr/>
            </p:nvCxnSpPr>
            <p:spPr>
              <a:xfrm flipH="1">
                <a:off x="7752" y="8363"/>
                <a:ext cx="1755" cy="343"/>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xmlns="" id="{9499F0D8-9945-4802-8B45-E6C6723383C8}"/>
                  </a:ext>
                </a:extLst>
              </p:cNvPr>
              <p:cNvCxnSpPr/>
              <p:nvPr/>
            </p:nvCxnSpPr>
            <p:spPr>
              <a:xfrm>
                <a:off x="5898" y="5401"/>
                <a:ext cx="4" cy="2882"/>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xmlns="" id="{D169E649-B66E-4EC7-9482-6BA8651CC741}"/>
                  </a:ext>
                </a:extLst>
              </p:cNvPr>
              <p:cNvCxnSpPr>
                <a:endCxn id="55" idx="0"/>
              </p:cNvCxnSpPr>
              <p:nvPr/>
            </p:nvCxnSpPr>
            <p:spPr>
              <a:xfrm>
                <a:off x="5899" y="8269"/>
                <a:ext cx="1875" cy="433"/>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xmlns="" id="{72A06024-36AF-4F78-9228-D3B8C2B1A5AE}"/>
                  </a:ext>
                </a:extLst>
              </p:cNvPr>
              <p:cNvGrpSpPr/>
              <p:nvPr/>
            </p:nvGrpSpPr>
            <p:grpSpPr>
              <a:xfrm>
                <a:off x="6206" y="9662"/>
                <a:ext cx="3139" cy="285"/>
                <a:chOff x="6325" y="10487"/>
                <a:chExt cx="3139" cy="285"/>
              </a:xfrm>
            </p:grpSpPr>
            <p:grpSp>
              <p:nvGrpSpPr>
                <p:cNvPr id="84" name="组合 83">
                  <a:extLst>
                    <a:ext uri="{FF2B5EF4-FFF2-40B4-BE49-F238E27FC236}">
                      <a16:creationId xmlns:a16="http://schemas.microsoft.com/office/drawing/2014/main" xmlns="" id="{90062FE3-5B9F-4D40-97E0-073774E20212}"/>
                    </a:ext>
                  </a:extLst>
                </p:cNvPr>
                <p:cNvGrpSpPr/>
                <p:nvPr/>
              </p:nvGrpSpPr>
              <p:grpSpPr>
                <a:xfrm>
                  <a:off x="6325" y="10487"/>
                  <a:ext cx="1709" cy="284"/>
                  <a:chOff x="10980" y="4271"/>
                  <a:chExt cx="1709" cy="284"/>
                </a:xfrm>
              </p:grpSpPr>
              <p:sp>
                <p:nvSpPr>
                  <p:cNvPr id="91" name="矩形 90">
                    <a:extLst>
                      <a:ext uri="{FF2B5EF4-FFF2-40B4-BE49-F238E27FC236}">
                        <a16:creationId xmlns:a16="http://schemas.microsoft.com/office/drawing/2014/main" xmlns="" id="{80C700DC-0CA2-47D1-AFBB-DFED2A4EB986}"/>
                      </a:ext>
                    </a:extLst>
                  </p:cNvPr>
                  <p:cNvSpPr/>
                  <p:nvPr/>
                </p:nvSpPr>
                <p:spPr>
                  <a:xfrm>
                    <a:off x="10980" y="4271"/>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xmlns="" id="{BDB8CF26-302D-410F-B27D-87F4EC6E0406}"/>
                      </a:ext>
                    </a:extLst>
                  </p:cNvPr>
                  <p:cNvSpPr/>
                  <p:nvPr/>
                </p:nvSpPr>
                <p:spPr>
                  <a:xfrm>
                    <a:off x="11265" y="4271"/>
                    <a:ext cx="285" cy="28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xmlns="" id="{8F9DCA6D-84B7-424D-B063-3D917E1820B0}"/>
                      </a:ext>
                    </a:extLst>
                  </p:cNvPr>
                  <p:cNvSpPr/>
                  <p:nvPr/>
                </p:nvSpPr>
                <p:spPr>
                  <a:xfrm>
                    <a:off x="11550" y="4271"/>
                    <a:ext cx="285" cy="28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xmlns="" id="{AE56892E-9F76-4829-889F-6BFCC935F94F}"/>
                      </a:ext>
                    </a:extLst>
                  </p:cNvPr>
                  <p:cNvSpPr/>
                  <p:nvPr/>
                </p:nvSpPr>
                <p:spPr>
                  <a:xfrm>
                    <a:off x="11835" y="4271"/>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xmlns="" id="{01F5A6D2-0DF5-4803-941F-0FC8C587CECC}"/>
                      </a:ext>
                    </a:extLst>
                  </p:cNvPr>
                  <p:cNvSpPr/>
                  <p:nvPr/>
                </p:nvSpPr>
                <p:spPr>
                  <a:xfrm>
                    <a:off x="12120" y="4271"/>
                    <a:ext cx="285" cy="28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xmlns="" id="{903229B3-469C-486B-B08F-BDC9BC1F3719}"/>
                      </a:ext>
                    </a:extLst>
                  </p:cNvPr>
                  <p:cNvSpPr/>
                  <p:nvPr/>
                </p:nvSpPr>
                <p:spPr>
                  <a:xfrm>
                    <a:off x="12405" y="4271"/>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a:extLst>
                    <a:ext uri="{FF2B5EF4-FFF2-40B4-BE49-F238E27FC236}">
                      <a16:creationId xmlns:a16="http://schemas.microsoft.com/office/drawing/2014/main" xmlns="" id="{7C6DE313-834D-4BE2-A2A8-039544E66607}"/>
                    </a:ext>
                  </a:extLst>
                </p:cNvPr>
                <p:cNvGrpSpPr/>
                <p:nvPr/>
              </p:nvGrpSpPr>
              <p:grpSpPr>
                <a:xfrm>
                  <a:off x="8039" y="10487"/>
                  <a:ext cx="1425" cy="285"/>
                  <a:chOff x="10980" y="4271"/>
                  <a:chExt cx="1425" cy="285"/>
                </a:xfrm>
              </p:grpSpPr>
              <p:sp>
                <p:nvSpPr>
                  <p:cNvPr id="86" name="矩形 85">
                    <a:extLst>
                      <a:ext uri="{FF2B5EF4-FFF2-40B4-BE49-F238E27FC236}">
                        <a16:creationId xmlns:a16="http://schemas.microsoft.com/office/drawing/2014/main" xmlns="" id="{D991DC5B-2CB4-410A-929D-D5DFFDAB81A3}"/>
                      </a:ext>
                    </a:extLst>
                  </p:cNvPr>
                  <p:cNvSpPr/>
                  <p:nvPr/>
                </p:nvSpPr>
                <p:spPr>
                  <a:xfrm>
                    <a:off x="10980" y="4271"/>
                    <a:ext cx="285" cy="285"/>
                  </a:xfrm>
                  <a:prstGeom prst="rect">
                    <a:avLst/>
                  </a:prstGeom>
                  <a:solidFill>
                    <a:schemeClr val="tx1">
                      <a:lumMod val="65000"/>
                      <a:lumOff val="3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xmlns="" id="{E66DEAC3-A599-4AE0-BBA0-EC07D4673651}"/>
                      </a:ext>
                    </a:extLst>
                  </p:cNvPr>
                  <p:cNvSpPr/>
                  <p:nvPr/>
                </p:nvSpPr>
                <p:spPr>
                  <a:xfrm>
                    <a:off x="11265" y="4271"/>
                    <a:ext cx="285" cy="285"/>
                  </a:xfrm>
                  <a:prstGeom prst="rect">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xmlns="" id="{27571219-2247-46B1-B066-160EB4909436}"/>
                      </a:ext>
                    </a:extLst>
                  </p:cNvPr>
                  <p:cNvSpPr/>
                  <p:nvPr/>
                </p:nvSpPr>
                <p:spPr>
                  <a:xfrm>
                    <a:off x="11550" y="4271"/>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xmlns="" id="{4F6299A3-525D-4755-8B4C-DA81F34BF474}"/>
                      </a:ext>
                    </a:extLst>
                  </p:cNvPr>
                  <p:cNvSpPr/>
                  <p:nvPr/>
                </p:nvSpPr>
                <p:spPr>
                  <a:xfrm>
                    <a:off x="11835" y="4271"/>
                    <a:ext cx="285" cy="28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xmlns="" id="{198DE281-0D0B-4B22-80D5-4D819B5894CC}"/>
                      </a:ext>
                    </a:extLst>
                  </p:cNvPr>
                  <p:cNvSpPr/>
                  <p:nvPr/>
                </p:nvSpPr>
                <p:spPr>
                  <a:xfrm>
                    <a:off x="12120" y="4271"/>
                    <a:ext cx="285" cy="285"/>
                  </a:xfrm>
                  <a:prstGeom prst="rect">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61" name="直接箭头连接符 60">
                <a:extLst>
                  <a:ext uri="{FF2B5EF4-FFF2-40B4-BE49-F238E27FC236}">
                    <a16:creationId xmlns:a16="http://schemas.microsoft.com/office/drawing/2014/main" xmlns="" id="{733FCFFE-A6A0-47D7-8162-D6B85F5BB756}"/>
                  </a:ext>
                </a:extLst>
              </p:cNvPr>
              <p:cNvCxnSpPr>
                <a:stCxn id="55" idx="2"/>
              </p:cNvCxnSpPr>
              <p:nvPr/>
            </p:nvCxnSpPr>
            <p:spPr>
              <a:xfrm>
                <a:off x="7774" y="9088"/>
                <a:ext cx="0" cy="337"/>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2" name="圆角矩形 66">
                <a:extLst>
                  <a:ext uri="{FF2B5EF4-FFF2-40B4-BE49-F238E27FC236}">
                    <a16:creationId xmlns:a16="http://schemas.microsoft.com/office/drawing/2014/main" xmlns="" id="{7B685006-D39D-41C7-A769-707C5A22594A}"/>
                  </a:ext>
                </a:extLst>
              </p:cNvPr>
              <p:cNvSpPr/>
              <p:nvPr/>
            </p:nvSpPr>
            <p:spPr>
              <a:xfrm>
                <a:off x="8734" y="10219"/>
                <a:ext cx="2855" cy="397"/>
              </a:xfrm>
              <a:prstGeom prst="roundRect">
                <a:avLst/>
              </a:prstGeom>
              <a:solidFill>
                <a:schemeClr val="bg1">
                  <a:lumMod val="8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a:solidFill>
                      <a:schemeClr val="tx1"/>
                    </a:solidFill>
                  </a:rPr>
                  <a:t>PCA/ICA Dimension Reduction</a:t>
                </a:r>
              </a:p>
            </p:txBody>
          </p:sp>
          <p:grpSp>
            <p:nvGrpSpPr>
              <p:cNvPr id="63" name="组合 62">
                <a:extLst>
                  <a:ext uri="{FF2B5EF4-FFF2-40B4-BE49-F238E27FC236}">
                    <a16:creationId xmlns:a16="http://schemas.microsoft.com/office/drawing/2014/main" xmlns="" id="{DBAED75B-5BA7-41D3-A442-9E4B24DF34BB}"/>
                  </a:ext>
                </a:extLst>
              </p:cNvPr>
              <p:cNvGrpSpPr/>
              <p:nvPr/>
            </p:nvGrpSpPr>
            <p:grpSpPr>
              <a:xfrm>
                <a:off x="11164" y="9623"/>
                <a:ext cx="1440" cy="285"/>
                <a:chOff x="7169" y="10487"/>
                <a:chExt cx="1440" cy="285"/>
              </a:xfrm>
            </p:grpSpPr>
            <p:grpSp>
              <p:nvGrpSpPr>
                <p:cNvPr id="77" name="组合 76">
                  <a:extLst>
                    <a:ext uri="{FF2B5EF4-FFF2-40B4-BE49-F238E27FC236}">
                      <a16:creationId xmlns:a16="http://schemas.microsoft.com/office/drawing/2014/main" xmlns="" id="{1CA74CAD-73EF-43EC-91F2-BE647A0E1900}"/>
                    </a:ext>
                  </a:extLst>
                </p:cNvPr>
                <p:cNvGrpSpPr/>
                <p:nvPr/>
              </p:nvGrpSpPr>
              <p:grpSpPr>
                <a:xfrm>
                  <a:off x="7169" y="10487"/>
                  <a:ext cx="866" cy="285"/>
                  <a:chOff x="11824" y="4271"/>
                  <a:chExt cx="866" cy="285"/>
                </a:xfrm>
              </p:grpSpPr>
              <p:sp>
                <p:nvSpPr>
                  <p:cNvPr id="81" name="矩形 80">
                    <a:extLst>
                      <a:ext uri="{FF2B5EF4-FFF2-40B4-BE49-F238E27FC236}">
                        <a16:creationId xmlns:a16="http://schemas.microsoft.com/office/drawing/2014/main" xmlns="" id="{51B5D415-4E71-42C3-8F71-32CCF1B44A0E}"/>
                      </a:ext>
                    </a:extLst>
                  </p:cNvPr>
                  <p:cNvSpPr/>
                  <p:nvPr/>
                </p:nvSpPr>
                <p:spPr>
                  <a:xfrm>
                    <a:off x="11824" y="4271"/>
                    <a:ext cx="285" cy="28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xmlns="" id="{0EDD406B-7FA2-4319-9DAC-16884597E35E}"/>
                      </a:ext>
                    </a:extLst>
                  </p:cNvPr>
                  <p:cNvSpPr/>
                  <p:nvPr/>
                </p:nvSpPr>
                <p:spPr>
                  <a:xfrm>
                    <a:off x="12122" y="4271"/>
                    <a:ext cx="285" cy="28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xmlns="" id="{E3DC8620-26C4-476A-B74D-FBFE5EF74946}"/>
                      </a:ext>
                    </a:extLst>
                  </p:cNvPr>
                  <p:cNvSpPr/>
                  <p:nvPr/>
                </p:nvSpPr>
                <p:spPr>
                  <a:xfrm>
                    <a:off x="12405" y="4271"/>
                    <a:ext cx="285" cy="28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xmlns="" id="{F0FD4727-46DA-4491-A304-094E63A31879}"/>
                    </a:ext>
                  </a:extLst>
                </p:cNvPr>
                <p:cNvGrpSpPr/>
                <p:nvPr/>
              </p:nvGrpSpPr>
              <p:grpSpPr>
                <a:xfrm>
                  <a:off x="8039" y="10487"/>
                  <a:ext cx="570" cy="285"/>
                  <a:chOff x="10980" y="4271"/>
                  <a:chExt cx="570" cy="285"/>
                </a:xfrm>
              </p:grpSpPr>
              <p:sp>
                <p:nvSpPr>
                  <p:cNvPr id="79" name="矩形 78">
                    <a:extLst>
                      <a:ext uri="{FF2B5EF4-FFF2-40B4-BE49-F238E27FC236}">
                        <a16:creationId xmlns:a16="http://schemas.microsoft.com/office/drawing/2014/main" xmlns="" id="{54C9893D-8919-474E-9CA9-5E53C7EC7645}"/>
                      </a:ext>
                    </a:extLst>
                  </p:cNvPr>
                  <p:cNvSpPr/>
                  <p:nvPr/>
                </p:nvSpPr>
                <p:spPr>
                  <a:xfrm>
                    <a:off x="10980" y="4271"/>
                    <a:ext cx="285" cy="285"/>
                  </a:xfrm>
                  <a:prstGeom prst="rect">
                    <a:avLst/>
                  </a:prstGeom>
                  <a:solidFill>
                    <a:schemeClr val="tx1">
                      <a:lumMod val="65000"/>
                      <a:lumOff val="3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xmlns="" id="{E453ABCB-CFA2-43C4-B1BE-35AC36313D31}"/>
                      </a:ext>
                    </a:extLst>
                  </p:cNvPr>
                  <p:cNvSpPr/>
                  <p:nvPr/>
                </p:nvSpPr>
                <p:spPr>
                  <a:xfrm>
                    <a:off x="11265" y="4271"/>
                    <a:ext cx="285" cy="285"/>
                  </a:xfrm>
                  <a:prstGeom prst="rect">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4" name="图片 63">
                <a:extLst>
                  <a:ext uri="{FF2B5EF4-FFF2-40B4-BE49-F238E27FC236}">
                    <a16:creationId xmlns:a16="http://schemas.microsoft.com/office/drawing/2014/main" xmlns="" id="{24BCAAD5-594F-440F-A80C-DD67B343AC2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34" y="7782"/>
                <a:ext cx="1135" cy="1014"/>
              </a:xfrm>
              <a:prstGeom prst="rect">
                <a:avLst/>
              </a:prstGeom>
            </p:spPr>
          </p:pic>
          <p:pic>
            <p:nvPicPr>
              <p:cNvPr id="65" name="图片 64">
                <a:extLst>
                  <a:ext uri="{FF2B5EF4-FFF2-40B4-BE49-F238E27FC236}">
                    <a16:creationId xmlns:a16="http://schemas.microsoft.com/office/drawing/2014/main" xmlns="" id="{8CFB8630-6C75-4825-868E-7346CAD9BCF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6200000">
                <a:off x="12042" y="7691"/>
                <a:ext cx="1161" cy="1050"/>
              </a:xfrm>
              <a:prstGeom prst="rect">
                <a:avLst/>
              </a:prstGeom>
            </p:spPr>
          </p:pic>
          <p:cxnSp>
            <p:nvCxnSpPr>
              <p:cNvPr id="66" name="肘形连接符 85">
                <a:extLst>
                  <a:ext uri="{FF2B5EF4-FFF2-40B4-BE49-F238E27FC236}">
                    <a16:creationId xmlns:a16="http://schemas.microsoft.com/office/drawing/2014/main" xmlns="" id="{1B22085F-C240-4131-B306-90F37D4F2ECF}"/>
                  </a:ext>
                </a:extLst>
              </p:cNvPr>
              <p:cNvCxnSpPr>
                <a:stCxn id="96" idx="2"/>
                <a:endCxn id="62" idx="1"/>
              </p:cNvCxnSpPr>
              <p:nvPr/>
            </p:nvCxnSpPr>
            <p:spPr>
              <a:xfrm rot="5400000" flipV="1">
                <a:off x="8019" y="9703"/>
                <a:ext cx="471" cy="960"/>
              </a:xfrm>
              <a:prstGeom prst="bentConnector2">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肘形连接符 86">
                <a:extLst>
                  <a:ext uri="{FF2B5EF4-FFF2-40B4-BE49-F238E27FC236}">
                    <a16:creationId xmlns:a16="http://schemas.microsoft.com/office/drawing/2014/main" xmlns="" id="{45B4EBCD-0C5D-43C8-ADC5-52B9E5CD94E7}"/>
                  </a:ext>
                </a:extLst>
              </p:cNvPr>
              <p:cNvCxnSpPr>
                <a:stCxn id="62" idx="3"/>
                <a:endCxn id="83" idx="2"/>
              </p:cNvCxnSpPr>
              <p:nvPr/>
            </p:nvCxnSpPr>
            <p:spPr>
              <a:xfrm flipV="1">
                <a:off x="11589" y="9908"/>
                <a:ext cx="299" cy="510"/>
              </a:xfrm>
              <a:prstGeom prst="bentConnector2">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xmlns="" id="{E794B74B-FB33-44D6-8084-D8823E1380B4}"/>
                  </a:ext>
                </a:extLst>
              </p:cNvPr>
              <p:cNvCxnSpPr>
                <a:stCxn id="83" idx="0"/>
                <a:endCxn id="64" idx="2"/>
              </p:cNvCxnSpPr>
              <p:nvPr/>
            </p:nvCxnSpPr>
            <p:spPr>
              <a:xfrm flipH="1" flipV="1">
                <a:off x="11202" y="8796"/>
                <a:ext cx="686" cy="827"/>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xmlns="" id="{CB1EC5B1-9473-4294-B8A4-BED2A224C130}"/>
                  </a:ext>
                </a:extLst>
              </p:cNvPr>
              <p:cNvCxnSpPr>
                <a:stCxn id="83" idx="0"/>
                <a:endCxn id="65" idx="1"/>
              </p:cNvCxnSpPr>
              <p:nvPr/>
            </p:nvCxnSpPr>
            <p:spPr>
              <a:xfrm flipV="1">
                <a:off x="11888" y="8797"/>
                <a:ext cx="735" cy="826"/>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xmlns="" id="{CF6E3BEF-772B-4A3D-9338-AE6813A9E8B2}"/>
                  </a:ext>
                </a:extLst>
              </p:cNvPr>
              <p:cNvSpPr txBox="1"/>
              <p:nvPr/>
            </p:nvSpPr>
            <p:spPr>
              <a:xfrm>
                <a:off x="6998" y="9338"/>
                <a:ext cx="1478" cy="386"/>
              </a:xfrm>
              <a:prstGeom prst="rect">
                <a:avLst/>
              </a:prstGeom>
              <a:noFill/>
            </p:spPr>
            <p:txBody>
              <a:bodyPr wrap="square" rtlCol="0">
                <a:spAutoFit/>
              </a:bodyPr>
              <a:lstStyle/>
              <a:p>
                <a:r>
                  <a:rPr lang="en-US" altLang="zh-CN" sz="1000" i="1"/>
                  <a:t>GIST Features</a:t>
                </a:r>
              </a:p>
            </p:txBody>
          </p:sp>
          <p:sp>
            <p:nvSpPr>
              <p:cNvPr id="71" name="文本框 70">
                <a:extLst>
                  <a:ext uri="{FF2B5EF4-FFF2-40B4-BE49-F238E27FC236}">
                    <a16:creationId xmlns:a16="http://schemas.microsoft.com/office/drawing/2014/main" xmlns="" id="{78D3A785-8516-42F9-AE44-2E9E7C4880E1}"/>
                  </a:ext>
                </a:extLst>
              </p:cNvPr>
              <p:cNvSpPr txBox="1"/>
              <p:nvPr/>
            </p:nvSpPr>
            <p:spPr>
              <a:xfrm>
                <a:off x="10666" y="7344"/>
                <a:ext cx="1103" cy="386"/>
              </a:xfrm>
              <a:prstGeom prst="rect">
                <a:avLst/>
              </a:prstGeom>
              <a:noFill/>
            </p:spPr>
            <p:txBody>
              <a:bodyPr wrap="none" rtlCol="0">
                <a:spAutoFit/>
              </a:bodyPr>
              <a:lstStyle/>
              <a:p>
                <a:r>
                  <a:rPr lang="en-US" altLang="zh-CN" sz="1000" i="1"/>
                  <a:t>Clustering</a:t>
                </a:r>
              </a:p>
            </p:txBody>
          </p:sp>
          <p:sp>
            <p:nvSpPr>
              <p:cNvPr id="72" name="文本框 71">
                <a:extLst>
                  <a:ext uri="{FF2B5EF4-FFF2-40B4-BE49-F238E27FC236}">
                    <a16:creationId xmlns:a16="http://schemas.microsoft.com/office/drawing/2014/main" xmlns="" id="{102E7FDE-CB9D-4924-8578-E3468ED7C578}"/>
                  </a:ext>
                </a:extLst>
              </p:cNvPr>
              <p:cNvSpPr txBox="1"/>
              <p:nvPr/>
            </p:nvSpPr>
            <p:spPr>
              <a:xfrm>
                <a:off x="12030" y="7344"/>
                <a:ext cx="1145" cy="386"/>
              </a:xfrm>
              <a:prstGeom prst="rect">
                <a:avLst/>
              </a:prstGeom>
              <a:noFill/>
            </p:spPr>
            <p:txBody>
              <a:bodyPr wrap="none" rtlCol="0">
                <a:spAutoFit/>
              </a:bodyPr>
              <a:lstStyle/>
              <a:p>
                <a:r>
                  <a:rPr lang="en-US" altLang="zh-CN" sz="1000" i="1"/>
                  <a:t>Classifying</a:t>
                </a:r>
              </a:p>
            </p:txBody>
          </p:sp>
          <p:sp>
            <p:nvSpPr>
              <p:cNvPr id="73" name="圆角矩形 92">
                <a:extLst>
                  <a:ext uri="{FF2B5EF4-FFF2-40B4-BE49-F238E27FC236}">
                    <a16:creationId xmlns:a16="http://schemas.microsoft.com/office/drawing/2014/main" xmlns="" id="{ABDD661A-DD79-42F8-A14F-D76090973529}"/>
                  </a:ext>
                </a:extLst>
              </p:cNvPr>
              <p:cNvSpPr/>
              <p:nvPr/>
            </p:nvSpPr>
            <p:spPr>
              <a:xfrm>
                <a:off x="10629" y="6341"/>
                <a:ext cx="1181" cy="572"/>
              </a:xfrm>
              <a:prstGeom prst="roundRect">
                <a:avLst/>
              </a:prstGeom>
              <a:solidFill>
                <a:schemeClr val="bg1">
                  <a:lumMod val="8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a:solidFill>
                      <a:schemeClr val="tx1"/>
                    </a:solidFill>
                  </a:rPr>
                  <a:t>Scene Clustering</a:t>
                </a:r>
              </a:p>
            </p:txBody>
          </p:sp>
          <p:sp>
            <p:nvSpPr>
              <p:cNvPr id="74" name="圆角矩形 93">
                <a:extLst>
                  <a:ext uri="{FF2B5EF4-FFF2-40B4-BE49-F238E27FC236}">
                    <a16:creationId xmlns:a16="http://schemas.microsoft.com/office/drawing/2014/main" xmlns="" id="{AD8009A1-B8AD-41FD-AAA1-97167B527A16}"/>
                  </a:ext>
                </a:extLst>
              </p:cNvPr>
              <p:cNvSpPr/>
              <p:nvPr/>
            </p:nvSpPr>
            <p:spPr>
              <a:xfrm>
                <a:off x="11915" y="6356"/>
                <a:ext cx="1353" cy="572"/>
              </a:xfrm>
              <a:prstGeom prst="roundRect">
                <a:avLst/>
              </a:prstGeom>
              <a:solidFill>
                <a:schemeClr val="bg1">
                  <a:lumMod val="8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i="1">
                    <a:solidFill>
                      <a:schemeClr val="tx1"/>
                    </a:solidFill>
                  </a:rPr>
                  <a:t>Scene Recognition</a:t>
                </a:r>
              </a:p>
            </p:txBody>
          </p:sp>
          <p:cxnSp>
            <p:nvCxnSpPr>
              <p:cNvPr id="75" name="直接箭头连接符 74">
                <a:extLst>
                  <a:ext uri="{FF2B5EF4-FFF2-40B4-BE49-F238E27FC236}">
                    <a16:creationId xmlns:a16="http://schemas.microsoft.com/office/drawing/2014/main" xmlns="" id="{A3AE677F-58D5-4782-B562-5BB4182C4DAD}"/>
                  </a:ext>
                </a:extLst>
              </p:cNvPr>
              <p:cNvCxnSpPr>
                <a:stCxn id="71" idx="0"/>
                <a:endCxn id="73" idx="2"/>
              </p:cNvCxnSpPr>
              <p:nvPr/>
            </p:nvCxnSpPr>
            <p:spPr>
              <a:xfrm flipV="1">
                <a:off x="11218" y="6913"/>
                <a:ext cx="2" cy="431"/>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xmlns="" id="{0A4B9141-507E-49F5-9570-A9FF1645F247}"/>
                  </a:ext>
                </a:extLst>
              </p:cNvPr>
              <p:cNvCxnSpPr>
                <a:stCxn id="72" idx="0"/>
                <a:endCxn id="74" idx="2"/>
              </p:cNvCxnSpPr>
              <p:nvPr/>
            </p:nvCxnSpPr>
            <p:spPr>
              <a:xfrm flipH="1" flipV="1">
                <a:off x="12592" y="6928"/>
                <a:ext cx="11" cy="416"/>
              </a:xfrm>
              <a:prstGeom prst="straightConnector1">
                <a:avLst/>
              </a:prstGeom>
              <a:ln w="1270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15" name="组合 114">
            <a:extLst>
              <a:ext uri="{FF2B5EF4-FFF2-40B4-BE49-F238E27FC236}">
                <a16:creationId xmlns:a16="http://schemas.microsoft.com/office/drawing/2014/main" xmlns="" id="{24942FA1-8B7A-452A-9A35-704B04F25DF4}"/>
              </a:ext>
            </a:extLst>
          </p:cNvPr>
          <p:cNvGrpSpPr/>
          <p:nvPr/>
        </p:nvGrpSpPr>
        <p:grpSpPr>
          <a:xfrm>
            <a:off x="6528526" y="1438910"/>
            <a:ext cx="2110740" cy="4668520"/>
            <a:chOff x="9867" y="1701"/>
            <a:chExt cx="3324" cy="7352"/>
          </a:xfrm>
        </p:grpSpPr>
        <p:pic>
          <p:nvPicPr>
            <p:cNvPr id="116" name="图片 115" descr="1007_584_90_0">
              <a:extLst>
                <a:ext uri="{FF2B5EF4-FFF2-40B4-BE49-F238E27FC236}">
                  <a16:creationId xmlns:a16="http://schemas.microsoft.com/office/drawing/2014/main" xmlns="" id="{226F36C2-01D7-4F8F-8B94-AA79BA87B022}"/>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9995" y="1701"/>
              <a:ext cx="3136" cy="2102"/>
            </a:xfrm>
            <a:prstGeom prst="rect">
              <a:avLst/>
            </a:prstGeom>
          </p:spPr>
        </p:pic>
        <p:pic>
          <p:nvPicPr>
            <p:cNvPr id="117" name="图片 116">
              <a:extLst>
                <a:ext uri="{FF2B5EF4-FFF2-40B4-BE49-F238E27FC236}">
                  <a16:creationId xmlns:a16="http://schemas.microsoft.com/office/drawing/2014/main" xmlns="" id="{FD91036B-5DC2-420A-89FE-4F73C052D73D}"/>
                </a:ext>
              </a:extLst>
            </p:cNvPr>
            <p:cNvPicPr>
              <a:picLocks noChangeAspect="1"/>
            </p:cNvPicPr>
            <p:nvPr/>
          </p:nvPicPr>
          <p:blipFill>
            <a:blip r:embed="rId10"/>
            <a:stretch>
              <a:fillRect/>
            </a:stretch>
          </p:blipFill>
          <p:spPr>
            <a:xfrm>
              <a:off x="9958" y="5502"/>
              <a:ext cx="3233" cy="1435"/>
            </a:xfrm>
            <a:prstGeom prst="rect">
              <a:avLst/>
            </a:prstGeom>
          </p:spPr>
        </p:pic>
        <p:pic>
          <p:nvPicPr>
            <p:cNvPr id="118" name="图片 117">
              <a:extLst>
                <a:ext uri="{FF2B5EF4-FFF2-40B4-BE49-F238E27FC236}">
                  <a16:creationId xmlns:a16="http://schemas.microsoft.com/office/drawing/2014/main" xmlns="" id="{3CE0BC2D-4ACD-4E40-BD23-A16979F96790}"/>
                </a:ext>
              </a:extLst>
            </p:cNvPr>
            <p:cNvPicPr>
              <a:picLocks noChangeAspect="1"/>
            </p:cNvPicPr>
            <p:nvPr/>
          </p:nvPicPr>
          <p:blipFill>
            <a:blip r:embed="rId11"/>
            <a:stretch>
              <a:fillRect/>
            </a:stretch>
          </p:blipFill>
          <p:spPr>
            <a:xfrm>
              <a:off x="10654" y="8468"/>
              <a:ext cx="1845" cy="585"/>
            </a:xfrm>
            <a:prstGeom prst="rect">
              <a:avLst/>
            </a:prstGeom>
          </p:spPr>
        </p:pic>
        <p:cxnSp>
          <p:nvCxnSpPr>
            <p:cNvPr id="119" name="直接箭头连接符 118">
              <a:extLst>
                <a:ext uri="{FF2B5EF4-FFF2-40B4-BE49-F238E27FC236}">
                  <a16:creationId xmlns:a16="http://schemas.microsoft.com/office/drawing/2014/main" xmlns="" id="{E0DC80C8-62D0-473F-B0F5-2FC7BFA5CB7D}"/>
                </a:ext>
              </a:extLst>
            </p:cNvPr>
            <p:cNvCxnSpPr>
              <a:stCxn id="116" idx="2"/>
              <a:endCxn id="117" idx="0"/>
            </p:cNvCxnSpPr>
            <p:nvPr/>
          </p:nvCxnSpPr>
          <p:spPr>
            <a:xfrm>
              <a:off x="11563" y="3803"/>
              <a:ext cx="12" cy="1699"/>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xmlns="" id="{7DE119AB-076E-4788-B209-8C4364F5A081}"/>
                </a:ext>
              </a:extLst>
            </p:cNvPr>
            <p:cNvCxnSpPr>
              <a:stCxn id="117" idx="2"/>
              <a:endCxn id="118" idx="0"/>
            </p:cNvCxnSpPr>
            <p:nvPr/>
          </p:nvCxnSpPr>
          <p:spPr>
            <a:xfrm>
              <a:off x="11575" y="6937"/>
              <a:ext cx="2" cy="153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xmlns="" id="{B5904A8D-39FE-4992-BC41-6BFA48B2FDDF}"/>
                </a:ext>
              </a:extLst>
            </p:cNvPr>
            <p:cNvSpPr txBox="1"/>
            <p:nvPr/>
          </p:nvSpPr>
          <p:spPr>
            <a:xfrm>
              <a:off x="9867" y="4305"/>
              <a:ext cx="1776" cy="822"/>
            </a:xfrm>
            <a:prstGeom prst="rect">
              <a:avLst/>
            </a:prstGeom>
            <a:noFill/>
          </p:spPr>
          <p:txBody>
            <a:bodyPr wrap="square" rtlCol="0" anchor="t">
              <a:spAutoFit/>
            </a:bodyPr>
            <a:lstStyle/>
            <a:p>
              <a:pPr algn="ctr"/>
              <a:r>
                <a:rPr lang="en-US" altLang="zh-CN" sz="1400" i="1" dirty="0">
                  <a:sym typeface="+mn-ea"/>
                </a:rPr>
                <a:t>GIST Feature Extraction</a:t>
              </a:r>
            </a:p>
          </p:txBody>
        </p:sp>
        <p:sp>
          <p:nvSpPr>
            <p:cNvPr id="122" name="文本框 121">
              <a:extLst>
                <a:ext uri="{FF2B5EF4-FFF2-40B4-BE49-F238E27FC236}">
                  <a16:creationId xmlns:a16="http://schemas.microsoft.com/office/drawing/2014/main" xmlns="" id="{3BA6B25C-B85F-412B-9E66-6CF0C947D3E6}"/>
                </a:ext>
              </a:extLst>
            </p:cNvPr>
            <p:cNvSpPr txBox="1"/>
            <p:nvPr/>
          </p:nvSpPr>
          <p:spPr>
            <a:xfrm>
              <a:off x="10283" y="7536"/>
              <a:ext cx="1229" cy="483"/>
            </a:xfrm>
            <a:prstGeom prst="rect">
              <a:avLst/>
            </a:prstGeom>
            <a:noFill/>
          </p:spPr>
          <p:txBody>
            <a:bodyPr wrap="none" rtlCol="0" anchor="t">
              <a:spAutoFit/>
            </a:bodyPr>
            <a:lstStyle/>
            <a:p>
              <a:r>
                <a:rPr lang="en-US" altLang="zh-CN" sz="1400" i="1" dirty="0">
                  <a:sym typeface="+mn-ea"/>
                </a:rPr>
                <a:t>PCA/ICA</a:t>
              </a:r>
            </a:p>
          </p:txBody>
        </p:sp>
      </p:grpSp>
      <p:sp>
        <p:nvSpPr>
          <p:cNvPr id="123" name="文本框 122">
            <a:extLst>
              <a:ext uri="{FF2B5EF4-FFF2-40B4-BE49-F238E27FC236}">
                <a16:creationId xmlns:a16="http://schemas.microsoft.com/office/drawing/2014/main" xmlns="" id="{2DA97EFF-3DC0-47E0-A1C8-8EEBD227B54F}"/>
              </a:ext>
            </a:extLst>
          </p:cNvPr>
          <p:cNvSpPr txBox="1"/>
          <p:nvPr/>
        </p:nvSpPr>
        <p:spPr>
          <a:xfrm>
            <a:off x="876687" y="149590"/>
            <a:ext cx="338105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街景图片特征提取</a:t>
            </a:r>
          </a:p>
        </p:txBody>
      </p:sp>
      <p:sp>
        <p:nvSpPr>
          <p:cNvPr id="124" name="矩形 123"/>
          <p:cNvSpPr/>
          <p:nvPr/>
        </p:nvSpPr>
        <p:spPr>
          <a:xfrm>
            <a:off x="207273" y="903011"/>
            <a:ext cx="1314527" cy="486608"/>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3.2. GIST</a:t>
            </a:r>
          </a:p>
        </p:txBody>
      </p:sp>
      <p:grpSp>
        <p:nvGrpSpPr>
          <p:cNvPr id="125" name="组合 124"/>
          <p:cNvGrpSpPr/>
          <p:nvPr/>
        </p:nvGrpSpPr>
        <p:grpSpPr>
          <a:xfrm>
            <a:off x="16181" y="990600"/>
            <a:ext cx="191092" cy="356926"/>
            <a:chOff x="16181" y="988683"/>
            <a:chExt cx="141265" cy="387418"/>
          </a:xfrm>
        </p:grpSpPr>
        <p:sp>
          <p:nvSpPr>
            <p:cNvPr id="126" name="矩形 125"/>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7" name="矩形 126"/>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8" name="矩形 127"/>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2" name="矩形 1"/>
          <p:cNvSpPr/>
          <p:nvPr/>
        </p:nvSpPr>
        <p:spPr>
          <a:xfrm>
            <a:off x="-50019" y="1350016"/>
            <a:ext cx="2038315" cy="372410"/>
          </a:xfrm>
          <a:prstGeom prst="rect">
            <a:avLst/>
          </a:prstGeom>
        </p:spPr>
        <p:txBody>
          <a:bodyPr wrap="none">
            <a:spAutoFit/>
          </a:bodyPr>
          <a:lstStyle/>
          <a:p>
            <a:pPr>
              <a:lnSpc>
                <a:spcPct val="130000"/>
              </a:lnSpc>
            </a:pPr>
            <a:r>
              <a:rPr lang="en-US" altLang="zh-CN" sz="1400" dirty="0">
                <a:solidFill>
                  <a:schemeClr val="bg1">
                    <a:lumMod val="50000"/>
                  </a:schemeClr>
                </a:solidFill>
                <a:latin typeface="Cambria" panose="02040503050406030204" pitchFamily="18" charset="0"/>
                <a:ea typeface="微软雅黑" panose="020B0503020204020204" pitchFamily="34" charset="-122"/>
              </a:rPr>
              <a:t>(</a:t>
            </a:r>
            <a:r>
              <a:rPr lang="en-US" altLang="zh-CN" sz="1400" dirty="0" err="1">
                <a:solidFill>
                  <a:schemeClr val="bg1">
                    <a:lumMod val="50000"/>
                  </a:schemeClr>
                </a:solidFill>
                <a:latin typeface="Cambria" panose="02040503050406030204" pitchFamily="18" charset="0"/>
                <a:ea typeface="微软雅黑" panose="020B0503020204020204" pitchFamily="34" charset="-122"/>
              </a:rPr>
              <a:t>Oliva</a:t>
            </a:r>
            <a:r>
              <a:rPr lang="en-US" altLang="zh-CN" sz="1400" dirty="0">
                <a:solidFill>
                  <a:schemeClr val="bg1">
                    <a:lumMod val="50000"/>
                  </a:schemeClr>
                </a:solidFill>
                <a:latin typeface="Cambria" panose="02040503050406030204" pitchFamily="18" charset="0"/>
                <a:ea typeface="微软雅黑" panose="020B0503020204020204" pitchFamily="34" charset="-122"/>
              </a:rPr>
              <a:t> &amp; </a:t>
            </a:r>
            <a:r>
              <a:rPr lang="en-US" altLang="zh-CN" sz="1400" dirty="0" err="1">
                <a:solidFill>
                  <a:schemeClr val="bg1">
                    <a:lumMod val="50000"/>
                  </a:schemeClr>
                </a:solidFill>
                <a:latin typeface="Cambria" panose="02040503050406030204" pitchFamily="18" charset="0"/>
                <a:ea typeface="微软雅黑" panose="020B0503020204020204" pitchFamily="34" charset="-122"/>
              </a:rPr>
              <a:t>Torralba</a:t>
            </a:r>
            <a:r>
              <a:rPr lang="en-US" altLang="zh-CN" sz="1400" dirty="0">
                <a:solidFill>
                  <a:schemeClr val="bg1">
                    <a:lumMod val="50000"/>
                  </a:schemeClr>
                </a:solidFill>
                <a:latin typeface="Cambria" panose="02040503050406030204" pitchFamily="18" charset="0"/>
                <a:ea typeface="微软雅黑" panose="020B0503020204020204" pitchFamily="34" charset="-122"/>
              </a:rPr>
              <a:t>, 2001)</a:t>
            </a:r>
            <a:endParaRPr lang="en-US" altLang="zh-CN" sz="1400" dirty="0">
              <a:solidFill>
                <a:schemeClr val="bg1">
                  <a:lumMod val="5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1369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41FB5B68-1CF9-4202-9006-1D9EC607AD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AD3E0E7B-DBAE-4873-B506-CF1BB0E284B9}"/>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DC0E392D-5104-460B-A6C9-B5CE2AF1FD62}"/>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11B66A1D-73E9-4B74-8410-A160F2CB4BE9}"/>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a:extLst>
              <a:ext uri="{FF2B5EF4-FFF2-40B4-BE49-F238E27FC236}">
                <a16:creationId xmlns:a16="http://schemas.microsoft.com/office/drawing/2014/main" xmlns="" id="{843B02C7-076E-4C06-A7DD-931F776E514C}"/>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xmlns="" id="{D83E4793-E857-4381-889C-90FCAF95D7BF}"/>
              </a:ext>
            </a:extLst>
          </p:cNvPr>
          <p:cNvSpPr/>
          <p:nvPr/>
        </p:nvSpPr>
        <p:spPr>
          <a:xfrm>
            <a:off x="547296" y="6339078"/>
            <a:ext cx="6126480" cy="369332"/>
          </a:xfrm>
          <a:prstGeom prst="rect">
            <a:avLst/>
          </a:prstGeom>
        </p:spPr>
        <p:txBody>
          <a:bodyPr wrap="square">
            <a:spAutoFit/>
          </a:bodyPr>
          <a:lstStyle/>
          <a:p>
            <a:r>
              <a:rPr lang="zh-CN" altLang="en-US" dirty="0">
                <a:latin typeface="Cambria" panose="02040503050406030204" pitchFamily="18" charset="0"/>
                <a:hlinkClick r:id="rId3"/>
              </a:rPr>
              <a:t>http://people.csail.mit.edu/torralba/code/spatialenvelope/</a:t>
            </a:r>
            <a:r>
              <a:rPr lang="zh-CN" altLang="en-US" dirty="0">
                <a:latin typeface="Cambria" panose="02040503050406030204" pitchFamily="18" charset="0"/>
              </a:rPr>
              <a:t> </a:t>
            </a:r>
          </a:p>
        </p:txBody>
      </p:sp>
      <p:pic>
        <p:nvPicPr>
          <p:cNvPr id="12" name="图片 11">
            <a:extLst>
              <a:ext uri="{FF2B5EF4-FFF2-40B4-BE49-F238E27FC236}">
                <a16:creationId xmlns:a16="http://schemas.microsoft.com/office/drawing/2014/main" xmlns="" id="{1C35DF23-0A6F-46D6-AD89-A605BF2A64FA}"/>
              </a:ext>
            </a:extLst>
          </p:cNvPr>
          <p:cNvPicPr>
            <a:picLocks noChangeAspect="1"/>
          </p:cNvPicPr>
          <p:nvPr/>
        </p:nvPicPr>
        <p:blipFill>
          <a:blip r:embed="rId4"/>
          <a:stretch>
            <a:fillRect/>
          </a:stretch>
        </p:blipFill>
        <p:spPr>
          <a:xfrm>
            <a:off x="615549" y="1447853"/>
            <a:ext cx="7912890" cy="4785081"/>
          </a:xfrm>
          <a:prstGeom prst="rect">
            <a:avLst/>
          </a:prstGeom>
        </p:spPr>
      </p:pic>
      <p:sp>
        <p:nvSpPr>
          <p:cNvPr id="11" name="文本框 10">
            <a:extLst>
              <a:ext uri="{FF2B5EF4-FFF2-40B4-BE49-F238E27FC236}">
                <a16:creationId xmlns:a16="http://schemas.microsoft.com/office/drawing/2014/main" xmlns="" id="{2DA97EFF-3DC0-47E0-A1C8-8EEBD227B54F}"/>
              </a:ext>
            </a:extLst>
          </p:cNvPr>
          <p:cNvSpPr txBox="1"/>
          <p:nvPr/>
        </p:nvSpPr>
        <p:spPr>
          <a:xfrm>
            <a:off x="876687" y="149590"/>
            <a:ext cx="338105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街景图片特征提取</a:t>
            </a:r>
          </a:p>
        </p:txBody>
      </p:sp>
      <p:sp>
        <p:nvSpPr>
          <p:cNvPr id="13" name="矩形 12"/>
          <p:cNvSpPr/>
          <p:nvPr/>
        </p:nvSpPr>
        <p:spPr>
          <a:xfrm>
            <a:off x="207273" y="903011"/>
            <a:ext cx="1314527" cy="532453"/>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3.2. GIST</a:t>
            </a:r>
            <a:endParaRPr lang="en-US" altLang="zh-CN" sz="2200" b="1" dirty="0">
              <a:latin typeface="Cambria" panose="02040503050406030204" pitchFamily="18" charset="0"/>
              <a:ea typeface="Cambria" panose="02040503050406030204" pitchFamily="18" charset="0"/>
            </a:endParaRPr>
          </a:p>
        </p:txBody>
      </p:sp>
      <p:grpSp>
        <p:nvGrpSpPr>
          <p:cNvPr id="14" name="组合 13"/>
          <p:cNvGrpSpPr/>
          <p:nvPr/>
        </p:nvGrpSpPr>
        <p:grpSpPr>
          <a:xfrm>
            <a:off x="16181" y="990600"/>
            <a:ext cx="191092" cy="356926"/>
            <a:chOff x="16181" y="988683"/>
            <a:chExt cx="141265" cy="387418"/>
          </a:xfrm>
        </p:grpSpPr>
        <p:sp>
          <p:nvSpPr>
            <p:cNvPr id="15" name="矩形 14"/>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矩形 15"/>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矩形 16"/>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18" name="矩形 17"/>
          <p:cNvSpPr/>
          <p:nvPr/>
        </p:nvSpPr>
        <p:spPr>
          <a:xfrm>
            <a:off x="1406290" y="1002188"/>
            <a:ext cx="2038315" cy="372410"/>
          </a:xfrm>
          <a:prstGeom prst="rect">
            <a:avLst/>
          </a:prstGeom>
        </p:spPr>
        <p:txBody>
          <a:bodyPr wrap="none">
            <a:spAutoFit/>
          </a:bodyPr>
          <a:lstStyle/>
          <a:p>
            <a:pPr>
              <a:lnSpc>
                <a:spcPct val="130000"/>
              </a:lnSpc>
            </a:pPr>
            <a:r>
              <a:rPr lang="en-US" altLang="zh-CN" sz="1400" dirty="0">
                <a:solidFill>
                  <a:schemeClr val="bg1">
                    <a:lumMod val="50000"/>
                  </a:schemeClr>
                </a:solidFill>
                <a:latin typeface="Cambria" panose="02040503050406030204" pitchFamily="18" charset="0"/>
                <a:ea typeface="微软雅黑" panose="020B0503020204020204" pitchFamily="34" charset="-122"/>
              </a:rPr>
              <a:t>(</a:t>
            </a:r>
            <a:r>
              <a:rPr lang="en-US" altLang="zh-CN" sz="1400" dirty="0" err="1">
                <a:solidFill>
                  <a:schemeClr val="bg1">
                    <a:lumMod val="50000"/>
                  </a:schemeClr>
                </a:solidFill>
                <a:latin typeface="Cambria" panose="02040503050406030204" pitchFamily="18" charset="0"/>
                <a:ea typeface="微软雅黑" panose="020B0503020204020204" pitchFamily="34" charset="-122"/>
              </a:rPr>
              <a:t>Oliva</a:t>
            </a:r>
            <a:r>
              <a:rPr lang="en-US" altLang="zh-CN" sz="1400" dirty="0">
                <a:solidFill>
                  <a:schemeClr val="bg1">
                    <a:lumMod val="50000"/>
                  </a:schemeClr>
                </a:solidFill>
                <a:latin typeface="Cambria" panose="02040503050406030204" pitchFamily="18" charset="0"/>
                <a:ea typeface="微软雅黑" panose="020B0503020204020204" pitchFamily="34" charset="-122"/>
              </a:rPr>
              <a:t> &amp; </a:t>
            </a:r>
            <a:r>
              <a:rPr lang="en-US" altLang="zh-CN" sz="1400" dirty="0" err="1">
                <a:solidFill>
                  <a:schemeClr val="bg1">
                    <a:lumMod val="50000"/>
                  </a:schemeClr>
                </a:solidFill>
                <a:latin typeface="Cambria" panose="02040503050406030204" pitchFamily="18" charset="0"/>
                <a:ea typeface="微软雅黑" panose="020B0503020204020204" pitchFamily="34" charset="-122"/>
              </a:rPr>
              <a:t>Torralba</a:t>
            </a:r>
            <a:r>
              <a:rPr lang="en-US" altLang="zh-CN" sz="1400" dirty="0">
                <a:solidFill>
                  <a:schemeClr val="bg1">
                    <a:lumMod val="50000"/>
                  </a:schemeClr>
                </a:solidFill>
                <a:latin typeface="Cambria" panose="02040503050406030204" pitchFamily="18" charset="0"/>
                <a:ea typeface="微软雅黑" panose="020B0503020204020204" pitchFamily="34" charset="-122"/>
              </a:rPr>
              <a:t>, 2001)</a:t>
            </a:r>
            <a:endParaRPr lang="en-US" altLang="zh-CN" sz="1400" dirty="0">
              <a:solidFill>
                <a:schemeClr val="bg1">
                  <a:lumMod val="5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1647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a:extLst>
              <a:ext uri="{FF2B5EF4-FFF2-40B4-BE49-F238E27FC236}">
                <a16:creationId xmlns:a16="http://schemas.microsoft.com/office/drawing/2014/main" xmlns="" id="{7B59F758-09C6-4E01-84D7-AC2AA73FC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107" name="组合 106">
            <a:extLst>
              <a:ext uri="{FF2B5EF4-FFF2-40B4-BE49-F238E27FC236}">
                <a16:creationId xmlns:a16="http://schemas.microsoft.com/office/drawing/2014/main" xmlns="" id="{3CEF3E36-61A9-41E7-B0D6-9B9443CA1587}"/>
              </a:ext>
            </a:extLst>
          </p:cNvPr>
          <p:cNvGrpSpPr/>
          <p:nvPr/>
        </p:nvGrpSpPr>
        <p:grpSpPr>
          <a:xfrm>
            <a:off x="98207" y="238474"/>
            <a:ext cx="449089" cy="439702"/>
            <a:chOff x="98207" y="238474"/>
            <a:chExt cx="449089" cy="439702"/>
          </a:xfrm>
        </p:grpSpPr>
        <p:sp>
          <p:nvSpPr>
            <p:cNvPr id="108" name="椭圆 107">
              <a:extLst>
                <a:ext uri="{FF2B5EF4-FFF2-40B4-BE49-F238E27FC236}">
                  <a16:creationId xmlns:a16="http://schemas.microsoft.com/office/drawing/2014/main" xmlns="" id="{98AE5EA5-2268-426C-A6B8-377066712BE9}"/>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109" name="椭圆 108">
              <a:extLst>
                <a:ext uri="{FF2B5EF4-FFF2-40B4-BE49-F238E27FC236}">
                  <a16:creationId xmlns:a16="http://schemas.microsoft.com/office/drawing/2014/main" xmlns="" id="{0D1FC243-C314-4102-90DA-0CA54B704EF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0" name="直接连接符 109">
            <a:extLst>
              <a:ext uri="{FF2B5EF4-FFF2-40B4-BE49-F238E27FC236}">
                <a16:creationId xmlns:a16="http://schemas.microsoft.com/office/drawing/2014/main" xmlns="" id="{41FB7429-67B0-444D-A08B-730342177E64}"/>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xmlns="" id="{2DA97EFF-3DC0-47E0-A1C8-8EEBD227B54F}"/>
              </a:ext>
            </a:extLst>
          </p:cNvPr>
          <p:cNvSpPr txBox="1"/>
          <p:nvPr/>
        </p:nvSpPr>
        <p:spPr>
          <a:xfrm>
            <a:off x="876687" y="149590"/>
            <a:ext cx="338105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街景图片特征提取</a:t>
            </a:r>
          </a:p>
        </p:txBody>
      </p:sp>
      <p:sp>
        <p:nvSpPr>
          <p:cNvPr id="112" name="矩形 111"/>
          <p:cNvSpPr/>
          <p:nvPr/>
        </p:nvSpPr>
        <p:spPr>
          <a:xfrm>
            <a:off x="207273" y="903011"/>
            <a:ext cx="5553764" cy="486608"/>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3.3. Salient Region Saturation </a:t>
            </a:r>
            <a:r>
              <a:rPr lang="en-US" altLang="zh-CN" sz="1400" b="1" dirty="0">
                <a:solidFill>
                  <a:schemeClr val="bg1">
                    <a:lumMod val="50000"/>
                  </a:schemeClr>
                </a:solidFill>
                <a:latin typeface="Cambria" panose="02040503050406030204" pitchFamily="18" charset="0"/>
                <a:ea typeface="Cambria" panose="02040503050406030204" pitchFamily="18" charset="0"/>
              </a:rPr>
              <a:t>(</a:t>
            </a:r>
            <a:r>
              <a:rPr lang="en-US" altLang="zh-CN" sz="1400" dirty="0">
                <a:solidFill>
                  <a:schemeClr val="bg1">
                    <a:lumMod val="50000"/>
                  </a:schemeClr>
                </a:solidFill>
                <a:latin typeface="Cambria" panose="02040503050406030204" pitchFamily="18" charset="0"/>
                <a:ea typeface="Cambria" panose="02040503050406030204" pitchFamily="18" charset="0"/>
              </a:rPr>
              <a:t>Zhang et al, 2013</a:t>
            </a:r>
            <a:r>
              <a:rPr lang="en-US" altLang="zh-CN" sz="1400" b="1" dirty="0">
                <a:solidFill>
                  <a:schemeClr val="bg1">
                    <a:lumMod val="50000"/>
                  </a:schemeClr>
                </a:solidFill>
                <a:latin typeface="Cambria" panose="02040503050406030204" pitchFamily="18" charset="0"/>
                <a:ea typeface="Cambria" panose="02040503050406030204" pitchFamily="18" charset="0"/>
              </a:rPr>
              <a:t>) </a:t>
            </a:r>
          </a:p>
        </p:txBody>
      </p:sp>
      <p:grpSp>
        <p:nvGrpSpPr>
          <p:cNvPr id="113" name="组合 112"/>
          <p:cNvGrpSpPr/>
          <p:nvPr/>
        </p:nvGrpSpPr>
        <p:grpSpPr>
          <a:xfrm>
            <a:off x="16181" y="990600"/>
            <a:ext cx="191092" cy="356926"/>
            <a:chOff x="16181" y="988683"/>
            <a:chExt cx="141265" cy="387418"/>
          </a:xfrm>
        </p:grpSpPr>
        <p:sp>
          <p:nvSpPr>
            <p:cNvPr id="114" name="矩形 113"/>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5" name="矩形 114"/>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6" name="矩形 115"/>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4"/>
          <a:stretch>
            <a:fillRect/>
          </a:stretch>
        </p:blipFill>
        <p:spPr>
          <a:xfrm>
            <a:off x="400468" y="1691871"/>
            <a:ext cx="3828571" cy="4771429"/>
          </a:xfrm>
          <a:prstGeom prst="rect">
            <a:avLst/>
          </a:prstGeom>
        </p:spPr>
      </p:pic>
      <p:pic>
        <p:nvPicPr>
          <p:cNvPr id="3" name="图片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37062" y="2626245"/>
            <a:ext cx="4570577" cy="950064"/>
          </a:xfrm>
          <a:prstGeom prst="rect">
            <a:avLst/>
          </a:prstGeom>
        </p:spPr>
      </p:pic>
      <p:pic>
        <p:nvPicPr>
          <p:cNvPr id="13" name="图片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37062" y="4301041"/>
            <a:ext cx="4570577" cy="954127"/>
          </a:xfrm>
          <a:prstGeom prst="rect">
            <a:avLst/>
          </a:prstGeom>
        </p:spPr>
      </p:pic>
      <p:sp>
        <p:nvSpPr>
          <p:cNvPr id="117" name=" 159">
            <a:extLst>
              <a:ext uri="{FF2B5EF4-FFF2-40B4-BE49-F238E27FC236}">
                <a16:creationId xmlns:a16="http://schemas.microsoft.com/office/drawing/2014/main" xmlns="" id="{90B9CC98-1414-4999-BAE0-D8A5AAE2974A}"/>
              </a:ext>
            </a:extLst>
          </p:cNvPr>
          <p:cNvSpPr/>
          <p:nvPr/>
        </p:nvSpPr>
        <p:spPr>
          <a:xfrm rot="5400000">
            <a:off x="6379463" y="3851680"/>
            <a:ext cx="485775" cy="173990"/>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8" name="矩形 117"/>
          <p:cNvSpPr/>
          <p:nvPr/>
        </p:nvSpPr>
        <p:spPr>
          <a:xfrm>
            <a:off x="1118241" y="6414720"/>
            <a:ext cx="1685077" cy="372410"/>
          </a:xfrm>
          <a:prstGeom prst="rect">
            <a:avLst/>
          </a:prstGeom>
        </p:spPr>
        <p:txBody>
          <a:bodyPr wrap="none">
            <a:spAutoFit/>
          </a:bodyPr>
          <a:lstStyle/>
          <a:p>
            <a:pPr>
              <a:lnSpc>
                <a:spcPct val="130000"/>
              </a:lnSpc>
            </a:pPr>
            <a:r>
              <a:rPr lang="en-US" altLang="zh-CN" sz="1400" b="1" dirty="0">
                <a:solidFill>
                  <a:schemeClr val="bg1">
                    <a:lumMod val="50000"/>
                  </a:schemeClr>
                </a:solidFill>
                <a:latin typeface="Cambria" panose="02040503050406030204" pitchFamily="18" charset="0"/>
                <a:ea typeface="Cambria" panose="02040503050406030204" pitchFamily="18" charset="0"/>
              </a:rPr>
              <a:t>(</a:t>
            </a:r>
            <a:r>
              <a:rPr lang="en-US" altLang="zh-CN" sz="1400" dirty="0">
                <a:solidFill>
                  <a:schemeClr val="bg1">
                    <a:lumMod val="50000"/>
                  </a:schemeClr>
                </a:solidFill>
                <a:latin typeface="Cambria" panose="02040503050406030204" pitchFamily="18" charset="0"/>
                <a:ea typeface="Cambria" panose="02040503050406030204" pitchFamily="18" charset="0"/>
              </a:rPr>
              <a:t>Zhang et al, 2013</a:t>
            </a:r>
            <a:r>
              <a:rPr lang="en-US" altLang="zh-CN" sz="1400" b="1" dirty="0">
                <a:solidFill>
                  <a:schemeClr val="bg1">
                    <a:lumMod val="50000"/>
                  </a:schemeClr>
                </a:solidFill>
                <a:latin typeface="Cambria" panose="02040503050406030204" pitchFamily="18" charset="0"/>
                <a:ea typeface="Cambria" panose="02040503050406030204" pitchFamily="18" charset="0"/>
              </a:rPr>
              <a:t>) </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D6A199FA-DBBC-4079-B6A3-86ABF5C47AA9}"/>
                  </a:ext>
                </a:extLst>
              </p:cNvPr>
              <p:cNvSpPr txBox="1"/>
              <p:nvPr/>
            </p:nvSpPr>
            <p:spPr>
              <a:xfrm>
                <a:off x="4787986" y="5876601"/>
                <a:ext cx="3494738"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𝑆𝑅𝑆</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e>
                          </m:fun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num>
                        <m:den>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en>
                      </m:f>
                    </m:oMath>
                  </m:oMathPara>
                </a14:m>
                <a:endParaRPr lang="zh-CN" altLang="en-US" dirty="0"/>
              </a:p>
            </p:txBody>
          </p:sp>
        </mc:Choice>
        <mc:Fallback xmlns="">
          <p:sp>
            <p:nvSpPr>
              <p:cNvPr id="4" name="文本框 3">
                <a:extLst>
                  <a:ext uri="{FF2B5EF4-FFF2-40B4-BE49-F238E27FC236}">
                    <a16:creationId xmlns:a16="http://schemas.microsoft.com/office/drawing/2014/main" id="{D6A199FA-DBBC-4079-B6A3-86ABF5C47AA9}"/>
                  </a:ext>
                </a:extLst>
              </p:cNvPr>
              <p:cNvSpPr txBox="1">
                <a:spLocks noRot="1" noChangeAspect="1" noMove="1" noResize="1" noEditPoints="1" noAdjustHandles="1" noChangeArrowheads="1" noChangeShapeType="1" noTextEdit="1"/>
              </p:cNvSpPr>
              <p:nvPr/>
            </p:nvSpPr>
            <p:spPr>
              <a:xfrm>
                <a:off x="4787986" y="5876601"/>
                <a:ext cx="3494738" cy="586699"/>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629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B6A3F17D-E163-40B2-9781-A7358F76A0BA}"/>
              </a:ext>
            </a:extLst>
          </p:cNvPr>
          <p:cNvGrpSpPr/>
          <p:nvPr/>
        </p:nvGrpSpPr>
        <p:grpSpPr>
          <a:xfrm>
            <a:off x="98207" y="238474"/>
            <a:ext cx="449089" cy="439702"/>
            <a:chOff x="98207" y="238474"/>
            <a:chExt cx="449089" cy="439702"/>
          </a:xfrm>
        </p:grpSpPr>
        <p:sp>
          <p:nvSpPr>
            <p:cNvPr id="5" name="椭圆 4">
              <a:extLst>
                <a:ext uri="{FF2B5EF4-FFF2-40B4-BE49-F238E27FC236}">
                  <a16:creationId xmlns:a16="http://schemas.microsoft.com/office/drawing/2014/main" xmlns="" id="{C9206383-E30C-4972-893A-26BCEEEA21A5}"/>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xmlns="" id="{F0C98316-BFB5-4C52-85F6-D999A6C826B0}"/>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xmlns="" id="{14EA3FC0-4694-451B-B14E-355CF8B7E80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sp>
        <p:nvSpPr>
          <p:cNvPr id="8" name="MH_Others_2">
            <a:extLst>
              <a:ext uri="{FF2B5EF4-FFF2-40B4-BE49-F238E27FC236}">
                <a16:creationId xmlns:a16="http://schemas.microsoft.com/office/drawing/2014/main" xmlns="" id="{424B9620-CEF0-4BCA-AB25-3F8B6D32F3F0}"/>
              </a:ext>
            </a:extLst>
          </p:cNvPr>
          <p:cNvSpPr txBox="1"/>
          <p:nvPr>
            <p:custDataLst>
              <p:tags r:id="rId1"/>
            </p:custDataLst>
          </p:nvPr>
        </p:nvSpPr>
        <p:spPr>
          <a:xfrm rot="5400000">
            <a:off x="-486924" y="3103700"/>
            <a:ext cx="4230350" cy="677108"/>
          </a:xfrm>
          <a:prstGeom prst="rect">
            <a:avLst/>
          </a:prstGeom>
          <a:noFill/>
        </p:spPr>
        <p:txBody>
          <a:bodyPr wrap="square" lIns="0" tIns="0" rIns="0" bIns="0">
            <a:spAutoFit/>
          </a:bodyPr>
          <a:lstStyle/>
          <a:p>
            <a:pPr algn="ctr">
              <a:defRPr/>
            </a:pPr>
            <a:r>
              <a:rPr lang="en-US" altLang="zh-CN" sz="44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9" name="组合 8">
            <a:extLst>
              <a:ext uri="{FF2B5EF4-FFF2-40B4-BE49-F238E27FC236}">
                <a16:creationId xmlns:a16="http://schemas.microsoft.com/office/drawing/2014/main" xmlns="" id="{6DB68C7E-98B2-4A14-8449-437C5B44A63C}"/>
              </a:ext>
            </a:extLst>
          </p:cNvPr>
          <p:cNvGrpSpPr/>
          <p:nvPr/>
        </p:nvGrpSpPr>
        <p:grpSpPr>
          <a:xfrm>
            <a:off x="4090777" y="2037780"/>
            <a:ext cx="3861871" cy="453650"/>
            <a:chOff x="3920648" y="2005147"/>
            <a:chExt cx="3861871" cy="453650"/>
          </a:xfrm>
        </p:grpSpPr>
        <p:sp>
          <p:nvSpPr>
            <p:cNvPr id="10" name="MH_Number_1">
              <a:extLst>
                <a:ext uri="{FF2B5EF4-FFF2-40B4-BE49-F238E27FC236}">
                  <a16:creationId xmlns:a16="http://schemas.microsoft.com/office/drawing/2014/main" xmlns="" id="{F63E7135-7838-441A-A930-B2464914973D}"/>
                </a:ext>
              </a:extLst>
            </p:cNvPr>
            <p:cNvSpPr/>
            <p:nvPr>
              <p:custDataLst>
                <p:tags r:id="rId9"/>
              </p:custDataLst>
            </p:nvPr>
          </p:nvSpPr>
          <p:spPr>
            <a:xfrm>
              <a:off x="3920648" y="2066246"/>
              <a:ext cx="379667" cy="379667"/>
            </a:xfrm>
            <a:prstGeom prst="ellipse">
              <a:avLst/>
            </a:prstGeom>
            <a:solidFill>
              <a:srgbClr val="014924"/>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MH_Entry_1">
              <a:extLst>
                <a:ext uri="{FF2B5EF4-FFF2-40B4-BE49-F238E27FC236}">
                  <a16:creationId xmlns:a16="http://schemas.microsoft.com/office/drawing/2014/main" xmlns="" id="{A620B780-5EC6-4F6B-BBFA-B95957E5DBEE}"/>
                </a:ext>
              </a:extLst>
            </p:cNvPr>
            <p:cNvSpPr/>
            <p:nvPr>
              <p:custDataLst>
                <p:tags r:id="rId10"/>
              </p:custDataLst>
            </p:nvPr>
          </p:nvSpPr>
          <p:spPr>
            <a:xfrm>
              <a:off x="4451473" y="2005147"/>
              <a:ext cx="3331046" cy="45365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30000"/>
                </a:lnSpc>
              </a:pPr>
              <a:r>
                <a:rPr lang="zh-CN" altLang="en-US" sz="2531"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背景</a:t>
              </a:r>
            </a:p>
          </p:txBody>
        </p:sp>
      </p:grpSp>
      <p:grpSp>
        <p:nvGrpSpPr>
          <p:cNvPr id="12" name="组合 11">
            <a:extLst>
              <a:ext uri="{FF2B5EF4-FFF2-40B4-BE49-F238E27FC236}">
                <a16:creationId xmlns:a16="http://schemas.microsoft.com/office/drawing/2014/main" xmlns="" id="{0057AE6B-62A8-4180-BE21-BF35EFC4082C}"/>
              </a:ext>
            </a:extLst>
          </p:cNvPr>
          <p:cNvGrpSpPr/>
          <p:nvPr/>
        </p:nvGrpSpPr>
        <p:grpSpPr>
          <a:xfrm>
            <a:off x="4090777" y="2947632"/>
            <a:ext cx="4265553" cy="398607"/>
            <a:chOff x="3920648" y="2047306"/>
            <a:chExt cx="4265553" cy="398607"/>
          </a:xfrm>
        </p:grpSpPr>
        <p:sp>
          <p:nvSpPr>
            <p:cNvPr id="13" name="MH_Number_1">
              <a:extLst>
                <a:ext uri="{FF2B5EF4-FFF2-40B4-BE49-F238E27FC236}">
                  <a16:creationId xmlns:a16="http://schemas.microsoft.com/office/drawing/2014/main" xmlns="" id="{53E30969-F969-4FB1-9F9D-985DE1109981}"/>
                </a:ext>
              </a:extLst>
            </p:cNvPr>
            <p:cNvSpPr/>
            <p:nvPr>
              <p:custDataLst>
                <p:tags r:id="rId7"/>
              </p:custDataLst>
            </p:nvPr>
          </p:nvSpPr>
          <p:spPr>
            <a:xfrm>
              <a:off x="3920648" y="2066246"/>
              <a:ext cx="379667" cy="379667"/>
            </a:xfrm>
            <a:prstGeom prst="ellipse">
              <a:avLst/>
            </a:prstGeom>
            <a:solidFill>
              <a:srgbClr val="014924"/>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MH_Entry_1">
              <a:extLst>
                <a:ext uri="{FF2B5EF4-FFF2-40B4-BE49-F238E27FC236}">
                  <a16:creationId xmlns:a16="http://schemas.microsoft.com/office/drawing/2014/main" xmlns="" id="{080A136A-632D-4032-9659-F71C5324264D}"/>
                </a:ext>
              </a:extLst>
            </p:cNvPr>
            <p:cNvSpPr/>
            <p:nvPr>
              <p:custDataLst>
                <p:tags r:id="rId8"/>
              </p:custDataLst>
            </p:nvPr>
          </p:nvSpPr>
          <p:spPr>
            <a:xfrm>
              <a:off x="4451473" y="2047306"/>
              <a:ext cx="3734728"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2400" dirty="0">
                  <a:solidFill>
                    <a:schemeClr val="bg1">
                      <a:lumMod val="50000"/>
                    </a:schemeClr>
                  </a:solidFill>
                  <a:latin typeface="微软雅黑" panose="020B0503020204020204" pitchFamily="34" charset="-122"/>
                  <a:ea typeface="微软雅黑" panose="020B0503020204020204" pitchFamily="34" charset="-122"/>
                </a:rPr>
                <a:t>街景图片获取</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xmlns="" id="{F9C27501-395C-41DF-BE38-B6C457541933}"/>
              </a:ext>
            </a:extLst>
          </p:cNvPr>
          <p:cNvGrpSpPr/>
          <p:nvPr/>
        </p:nvGrpSpPr>
        <p:grpSpPr>
          <a:xfrm>
            <a:off x="4090777" y="3802441"/>
            <a:ext cx="4553585" cy="398607"/>
            <a:chOff x="3920648" y="2047306"/>
            <a:chExt cx="4553585" cy="398607"/>
          </a:xfrm>
        </p:grpSpPr>
        <p:sp>
          <p:nvSpPr>
            <p:cNvPr id="16" name="MH_Number_1">
              <a:extLst>
                <a:ext uri="{FF2B5EF4-FFF2-40B4-BE49-F238E27FC236}">
                  <a16:creationId xmlns:a16="http://schemas.microsoft.com/office/drawing/2014/main" xmlns="" id="{477F220B-1110-4C5F-88A5-309D485EE548}"/>
                </a:ext>
              </a:extLst>
            </p:cNvPr>
            <p:cNvSpPr/>
            <p:nvPr>
              <p:custDataLst>
                <p:tags r:id="rId5"/>
              </p:custDataLst>
            </p:nvPr>
          </p:nvSpPr>
          <p:spPr>
            <a:xfrm>
              <a:off x="3920648" y="2066246"/>
              <a:ext cx="379667" cy="379667"/>
            </a:xfrm>
            <a:prstGeom prst="ellipse">
              <a:avLst/>
            </a:prstGeom>
            <a:solidFill>
              <a:srgbClr val="014924"/>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MH_Entry_1">
              <a:extLst>
                <a:ext uri="{FF2B5EF4-FFF2-40B4-BE49-F238E27FC236}">
                  <a16:creationId xmlns:a16="http://schemas.microsoft.com/office/drawing/2014/main" xmlns="" id="{F6F6965E-9BA1-4DB9-B299-54E825A2F329}"/>
                </a:ext>
              </a:extLst>
            </p:cNvPr>
            <p:cNvSpPr/>
            <p:nvPr>
              <p:custDataLst>
                <p:tags r:id="rId6"/>
              </p:custDataLst>
            </p:nvPr>
          </p:nvSpPr>
          <p:spPr>
            <a:xfrm>
              <a:off x="4451473" y="2047306"/>
              <a:ext cx="4022760"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2400" dirty="0">
                  <a:solidFill>
                    <a:schemeClr val="bg1">
                      <a:lumMod val="50000"/>
                    </a:schemeClr>
                  </a:solidFill>
                  <a:latin typeface="微软雅黑" panose="020B0503020204020204" pitchFamily="34" charset="-122"/>
                  <a:ea typeface="微软雅黑" panose="020B0503020204020204" pitchFamily="34" charset="-122"/>
                </a:rPr>
                <a:t>街景图片特征提取</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xmlns="" id="{FEFE128D-7BB7-43C0-BE8D-E3DC14BD1C36}"/>
              </a:ext>
            </a:extLst>
          </p:cNvPr>
          <p:cNvGrpSpPr/>
          <p:nvPr/>
        </p:nvGrpSpPr>
        <p:grpSpPr>
          <a:xfrm>
            <a:off x="4078970" y="4657250"/>
            <a:ext cx="4781416" cy="398607"/>
            <a:chOff x="3920648" y="2047306"/>
            <a:chExt cx="4781416" cy="398607"/>
          </a:xfrm>
        </p:grpSpPr>
        <p:sp>
          <p:nvSpPr>
            <p:cNvPr id="19" name="MH_Number_1">
              <a:extLst>
                <a:ext uri="{FF2B5EF4-FFF2-40B4-BE49-F238E27FC236}">
                  <a16:creationId xmlns:a16="http://schemas.microsoft.com/office/drawing/2014/main" xmlns="" id="{E42A91B9-1B97-4321-8EAC-728DE6660FD0}"/>
                </a:ext>
              </a:extLst>
            </p:cNvPr>
            <p:cNvSpPr/>
            <p:nvPr>
              <p:custDataLst>
                <p:tags r:id="rId3"/>
              </p:custDataLst>
            </p:nvPr>
          </p:nvSpPr>
          <p:spPr>
            <a:xfrm>
              <a:off x="3920648" y="2066246"/>
              <a:ext cx="379667" cy="379667"/>
            </a:xfrm>
            <a:prstGeom prst="ellipse">
              <a:avLst/>
            </a:prstGeom>
            <a:solidFill>
              <a:srgbClr val="014924"/>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MH_Entry_1">
              <a:extLst>
                <a:ext uri="{FF2B5EF4-FFF2-40B4-BE49-F238E27FC236}">
                  <a16:creationId xmlns:a16="http://schemas.microsoft.com/office/drawing/2014/main" xmlns="" id="{6E066B51-0564-4B6F-AC6A-4511206A9BF3}"/>
                </a:ext>
              </a:extLst>
            </p:cNvPr>
            <p:cNvSpPr/>
            <p:nvPr>
              <p:custDataLst>
                <p:tags r:id="rId4"/>
              </p:custDataLst>
            </p:nvPr>
          </p:nvSpPr>
          <p:spPr>
            <a:xfrm>
              <a:off x="4451472" y="2047306"/>
              <a:ext cx="4250592"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2400" dirty="0">
                  <a:solidFill>
                    <a:schemeClr val="bg1">
                      <a:lumMod val="50000"/>
                    </a:schemeClr>
                  </a:solidFill>
                  <a:latin typeface="微软雅黑" panose="020B0503020204020204" pitchFamily="34" charset="-122"/>
                  <a:ea typeface="微软雅黑" panose="020B0503020204020204" pitchFamily="34" charset="-122"/>
                </a:rPr>
                <a:t>应用实例</a:t>
              </a:r>
              <a:endParaRPr lang="en-US"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4" name="MH_Others_1">
            <a:extLst>
              <a:ext uri="{FF2B5EF4-FFF2-40B4-BE49-F238E27FC236}">
                <a16:creationId xmlns:a16="http://schemas.microsoft.com/office/drawing/2014/main" xmlns="" id="{B6E135E1-C6BA-4B47-81BF-C9E79089A09D}"/>
              </a:ext>
            </a:extLst>
          </p:cNvPr>
          <p:cNvSpPr txBox="1"/>
          <p:nvPr>
            <p:custDataLst>
              <p:tags r:id="rId2"/>
            </p:custDataLst>
          </p:nvPr>
        </p:nvSpPr>
        <p:spPr>
          <a:xfrm>
            <a:off x="1703830" y="1531704"/>
            <a:ext cx="1769715" cy="3794592"/>
          </a:xfrm>
          <a:prstGeom prst="rect">
            <a:avLst/>
          </a:prstGeom>
          <a:noFill/>
        </p:spPr>
        <p:txBody>
          <a:bodyPr vert="eaVert" wrap="square" lIns="0" tIns="0" rIns="0" bIns="0" rtlCol="0" anchor="ctr" anchorCtr="0">
            <a:spAutoFit/>
          </a:bodyPr>
          <a:lstStyle/>
          <a:p>
            <a:pPr algn="ctr"/>
            <a:r>
              <a:rPr lang="zh-CN" altLang="en-US" sz="11500" b="1" dirty="0">
                <a:solidFill>
                  <a:srgbClr val="7F7F7F"/>
                </a:solidFill>
                <a:latin typeface="Arial" panose="020B0604020202020204" pitchFamily="34" charset="0"/>
                <a:ea typeface="微软雅黑" panose="020B0503020204020204" pitchFamily="34" charset="-122"/>
                <a:sym typeface="Arial" panose="020B0604020202020204" pitchFamily="34" charset="0"/>
              </a:rPr>
              <a:t>目</a:t>
            </a:r>
            <a:r>
              <a:rPr lang="zh-CN" altLang="en-US" sz="115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录</a:t>
            </a:r>
          </a:p>
        </p:txBody>
      </p:sp>
    </p:spTree>
    <p:extLst>
      <p:ext uri="{BB962C8B-B14F-4D97-AF65-F5344CB8AC3E}">
        <p14:creationId xmlns:p14="http://schemas.microsoft.com/office/powerpoint/2010/main" val="1196021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a:extLst>
              <a:ext uri="{FF2B5EF4-FFF2-40B4-BE49-F238E27FC236}">
                <a16:creationId xmlns:a16="http://schemas.microsoft.com/office/drawing/2014/main" xmlns="" id="{7B59F758-09C6-4E01-84D7-AC2AA73FC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107" name="组合 106">
            <a:extLst>
              <a:ext uri="{FF2B5EF4-FFF2-40B4-BE49-F238E27FC236}">
                <a16:creationId xmlns:a16="http://schemas.microsoft.com/office/drawing/2014/main" xmlns="" id="{3CEF3E36-61A9-41E7-B0D6-9B9443CA1587}"/>
              </a:ext>
            </a:extLst>
          </p:cNvPr>
          <p:cNvGrpSpPr/>
          <p:nvPr/>
        </p:nvGrpSpPr>
        <p:grpSpPr>
          <a:xfrm>
            <a:off x="98207" y="238474"/>
            <a:ext cx="449089" cy="439702"/>
            <a:chOff x="98207" y="238474"/>
            <a:chExt cx="449089" cy="439702"/>
          </a:xfrm>
        </p:grpSpPr>
        <p:sp>
          <p:nvSpPr>
            <p:cNvPr id="108" name="椭圆 107">
              <a:extLst>
                <a:ext uri="{FF2B5EF4-FFF2-40B4-BE49-F238E27FC236}">
                  <a16:creationId xmlns:a16="http://schemas.microsoft.com/office/drawing/2014/main" xmlns="" id="{98AE5EA5-2268-426C-A6B8-377066712BE9}"/>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109" name="椭圆 108">
              <a:extLst>
                <a:ext uri="{FF2B5EF4-FFF2-40B4-BE49-F238E27FC236}">
                  <a16:creationId xmlns:a16="http://schemas.microsoft.com/office/drawing/2014/main" xmlns="" id="{0D1FC243-C314-4102-90DA-0CA54B704EF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0" name="直接连接符 109">
            <a:extLst>
              <a:ext uri="{FF2B5EF4-FFF2-40B4-BE49-F238E27FC236}">
                <a16:creationId xmlns:a16="http://schemas.microsoft.com/office/drawing/2014/main" xmlns="" id="{41FB7429-67B0-444D-A08B-730342177E64}"/>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xmlns="" id="{2DA97EFF-3DC0-47E0-A1C8-8EEBD227B54F}"/>
              </a:ext>
            </a:extLst>
          </p:cNvPr>
          <p:cNvSpPr txBox="1"/>
          <p:nvPr/>
        </p:nvSpPr>
        <p:spPr>
          <a:xfrm>
            <a:off x="876687" y="149590"/>
            <a:ext cx="338105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街景图片特征提取</a:t>
            </a:r>
          </a:p>
        </p:txBody>
      </p:sp>
      <p:sp>
        <p:nvSpPr>
          <p:cNvPr id="112" name="矩形 111"/>
          <p:cNvSpPr/>
          <p:nvPr/>
        </p:nvSpPr>
        <p:spPr>
          <a:xfrm>
            <a:off x="207273" y="903011"/>
            <a:ext cx="4252190" cy="486608"/>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3.4. Visual Entropy </a:t>
            </a:r>
            <a:r>
              <a:rPr lang="en-US" altLang="zh-CN" sz="1400" dirty="0">
                <a:solidFill>
                  <a:schemeClr val="bg1">
                    <a:lumMod val="50000"/>
                  </a:schemeClr>
                </a:solidFill>
                <a:latin typeface="Cambria" panose="02040503050406030204" pitchFamily="18" charset="0"/>
                <a:ea typeface="微软雅黑" panose="020B0503020204020204" pitchFamily="34" charset="-122"/>
              </a:rPr>
              <a:t>(Fan &amp; Zhou, 1996)</a:t>
            </a:r>
            <a:endParaRPr lang="en-US" altLang="zh-CN" sz="1400" dirty="0">
              <a:solidFill>
                <a:schemeClr val="bg1">
                  <a:lumMod val="50000"/>
                </a:schemeClr>
              </a:solidFill>
              <a:latin typeface="Cambria" panose="02040503050406030204" pitchFamily="18" charset="0"/>
              <a:ea typeface="Cambria" panose="02040503050406030204" pitchFamily="18" charset="0"/>
            </a:endParaRPr>
          </a:p>
        </p:txBody>
      </p:sp>
      <p:grpSp>
        <p:nvGrpSpPr>
          <p:cNvPr id="113" name="组合 112"/>
          <p:cNvGrpSpPr/>
          <p:nvPr/>
        </p:nvGrpSpPr>
        <p:grpSpPr>
          <a:xfrm>
            <a:off x="16181" y="990600"/>
            <a:ext cx="191092" cy="356926"/>
            <a:chOff x="16181" y="988683"/>
            <a:chExt cx="141265" cy="387418"/>
          </a:xfrm>
        </p:grpSpPr>
        <p:sp>
          <p:nvSpPr>
            <p:cNvPr id="114" name="矩形 113"/>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5" name="矩形 114"/>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6" name="矩形 115"/>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 name="文本框 2"/>
              <p:cNvSpPr txBox="1"/>
              <p:nvPr/>
            </p:nvSpPr>
            <p:spPr>
              <a:xfrm>
                <a:off x="6990479" y="3961702"/>
                <a:ext cx="1679114" cy="292131"/>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panose="02040503050406030204" pitchFamily="18" charset="0"/>
                      </a:rPr>
                      <m:t>𝐻</m:t>
                    </m:r>
                  </m:oMath>
                </a14:m>
                <a:r>
                  <a:rPr lang="zh-CN" altLang="en-US" i="1" dirty="0"/>
                  <a:t> </a:t>
                </a:r>
                <a:r>
                  <a:rPr lang="en-US" altLang="zh-CN" i="1" dirty="0"/>
                  <a:t>=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𝑙𝑜𝑔</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e>
                    </m:nary>
                  </m:oMath>
                </a14:m>
                <a:endParaRPr lang="zh-CN" altLang="en-US" i="1" dirty="0"/>
              </a:p>
            </p:txBody>
          </p:sp>
        </mc:Choice>
        <mc:Fallback xmlns="">
          <p:sp>
            <p:nvSpPr>
              <p:cNvPr id="3" name="文本框 2"/>
              <p:cNvSpPr txBox="1">
                <a:spLocks noRot="1" noChangeAspect="1" noMove="1" noResize="1" noEditPoints="1" noAdjustHandles="1" noChangeArrowheads="1" noChangeShapeType="1" noTextEdit="1"/>
              </p:cNvSpPr>
              <p:nvPr/>
            </p:nvSpPr>
            <p:spPr>
              <a:xfrm>
                <a:off x="6990479" y="3961702"/>
                <a:ext cx="1679114" cy="292131"/>
              </a:xfrm>
              <a:prstGeom prst="rect">
                <a:avLst/>
              </a:prstGeom>
              <a:blipFill>
                <a:blip r:embed="rId4"/>
                <a:stretch>
                  <a:fillRect l="-5091" t="-162500" r="-2182" b="-250000"/>
                </a:stretch>
              </a:blipFill>
            </p:spPr>
            <p:txBody>
              <a:bodyPr/>
              <a:lstStyle/>
              <a:p>
                <a:r>
                  <a:rPr lang="zh-CN" altLang="en-US">
                    <a:noFill/>
                  </a:rPr>
                  <a:t> </a:t>
                </a:r>
              </a:p>
            </p:txBody>
          </p:sp>
        </mc:Fallback>
      </mc:AlternateContent>
      <p:pic>
        <p:nvPicPr>
          <p:cNvPr id="13" name="图片 12"/>
          <p:cNvPicPr>
            <a:picLocks noChangeAspect="1"/>
          </p:cNvPicPr>
          <p:nvPr/>
        </p:nvPicPr>
        <p:blipFill rotWithShape="1">
          <a:blip r:embed="rId5" cstate="screen">
            <a:extLst>
              <a:ext uri="{28A0092B-C50C-407E-A947-70E740481C1C}">
                <a14:useLocalDpi xmlns:a14="http://schemas.microsoft.com/office/drawing/2010/main"/>
              </a:ext>
            </a:extLst>
          </a:blip>
          <a:srcRect l="1458"/>
          <a:stretch/>
        </p:blipFill>
        <p:spPr>
          <a:xfrm>
            <a:off x="876687" y="4495105"/>
            <a:ext cx="5322094" cy="2217254"/>
          </a:xfrm>
          <a:prstGeom prst="rect">
            <a:avLst/>
          </a:prstGeom>
        </p:spPr>
      </p:pic>
      <p:pic>
        <p:nvPicPr>
          <p:cNvPr id="117" name="图片 116"/>
          <p:cNvPicPr>
            <a:picLocks noChangeAspect="1"/>
          </p:cNvPicPr>
          <p:nvPr/>
        </p:nvPicPr>
        <p:blipFill rotWithShape="1">
          <a:blip r:embed="rId6" cstate="screen">
            <a:extLst>
              <a:ext uri="{28A0092B-C50C-407E-A947-70E740481C1C}">
                <a14:useLocalDpi xmlns:a14="http://schemas.microsoft.com/office/drawing/2010/main"/>
              </a:ext>
            </a:extLst>
          </a:blip>
          <a:srcRect r="3302" b="3417"/>
          <a:stretch/>
        </p:blipFill>
        <p:spPr>
          <a:xfrm>
            <a:off x="876687" y="1543833"/>
            <a:ext cx="5322094" cy="2182483"/>
          </a:xfrm>
          <a:prstGeom prst="rect">
            <a:avLst/>
          </a:prstGeom>
        </p:spPr>
      </p:pic>
      <p:sp>
        <p:nvSpPr>
          <p:cNvPr id="118" name=" 159">
            <a:extLst>
              <a:ext uri="{FF2B5EF4-FFF2-40B4-BE49-F238E27FC236}">
                <a16:creationId xmlns:a16="http://schemas.microsoft.com/office/drawing/2014/main" xmlns="" id="{90B9CC98-1414-4999-BAE0-D8A5AAE2974A}"/>
              </a:ext>
            </a:extLst>
          </p:cNvPr>
          <p:cNvSpPr/>
          <p:nvPr/>
        </p:nvSpPr>
        <p:spPr>
          <a:xfrm rot="5400000">
            <a:off x="3207851" y="4023716"/>
            <a:ext cx="485775" cy="173990"/>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9" name="文本框 118"/>
          <p:cNvSpPr txBox="1"/>
          <p:nvPr/>
        </p:nvSpPr>
        <p:spPr>
          <a:xfrm>
            <a:off x="1245214" y="3923102"/>
            <a:ext cx="2198038"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Image Segmentation</a:t>
            </a:r>
            <a:endParaRPr lang="zh-CN" altLang="en-US" dirty="0">
              <a:latin typeface="Cambria" panose="02040503050406030204" pitchFamily="18" charset="0"/>
            </a:endParaRPr>
          </a:p>
        </p:txBody>
      </p:sp>
    </p:spTree>
    <p:extLst>
      <p:ext uri="{BB962C8B-B14F-4D97-AF65-F5344CB8AC3E}">
        <p14:creationId xmlns:p14="http://schemas.microsoft.com/office/powerpoint/2010/main" val="116394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a:extLst>
              <a:ext uri="{FF2B5EF4-FFF2-40B4-BE49-F238E27FC236}">
                <a16:creationId xmlns:a16="http://schemas.microsoft.com/office/drawing/2014/main" xmlns="" id="{7B59F758-09C6-4E01-84D7-AC2AA73FC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107" name="组合 106">
            <a:extLst>
              <a:ext uri="{FF2B5EF4-FFF2-40B4-BE49-F238E27FC236}">
                <a16:creationId xmlns:a16="http://schemas.microsoft.com/office/drawing/2014/main" xmlns="" id="{3CEF3E36-61A9-41E7-B0D6-9B9443CA1587}"/>
              </a:ext>
            </a:extLst>
          </p:cNvPr>
          <p:cNvGrpSpPr/>
          <p:nvPr/>
        </p:nvGrpSpPr>
        <p:grpSpPr>
          <a:xfrm>
            <a:off x="98207" y="238474"/>
            <a:ext cx="449089" cy="439702"/>
            <a:chOff x="98207" y="238474"/>
            <a:chExt cx="449089" cy="439702"/>
          </a:xfrm>
        </p:grpSpPr>
        <p:sp>
          <p:nvSpPr>
            <p:cNvPr id="108" name="椭圆 107">
              <a:extLst>
                <a:ext uri="{FF2B5EF4-FFF2-40B4-BE49-F238E27FC236}">
                  <a16:creationId xmlns:a16="http://schemas.microsoft.com/office/drawing/2014/main" xmlns="" id="{98AE5EA5-2268-426C-A6B8-377066712BE9}"/>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109" name="椭圆 108">
              <a:extLst>
                <a:ext uri="{FF2B5EF4-FFF2-40B4-BE49-F238E27FC236}">
                  <a16:creationId xmlns:a16="http://schemas.microsoft.com/office/drawing/2014/main" xmlns="" id="{0D1FC243-C314-4102-90DA-0CA54B704EF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0" name="直接连接符 109">
            <a:extLst>
              <a:ext uri="{FF2B5EF4-FFF2-40B4-BE49-F238E27FC236}">
                <a16:creationId xmlns:a16="http://schemas.microsoft.com/office/drawing/2014/main" xmlns="" id="{41FB7429-67B0-444D-A08B-730342177E64}"/>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xmlns="" id="{2DA97EFF-3DC0-47E0-A1C8-8EEBD227B54F}"/>
              </a:ext>
            </a:extLst>
          </p:cNvPr>
          <p:cNvSpPr txBox="1"/>
          <p:nvPr/>
        </p:nvSpPr>
        <p:spPr>
          <a:xfrm>
            <a:off x="876687" y="149590"/>
            <a:ext cx="338105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街景图片特征提取</a:t>
            </a:r>
          </a:p>
        </p:txBody>
      </p:sp>
      <p:sp>
        <p:nvSpPr>
          <p:cNvPr id="112" name="矩形 111"/>
          <p:cNvSpPr/>
          <p:nvPr/>
        </p:nvSpPr>
        <p:spPr>
          <a:xfrm>
            <a:off x="207273" y="903011"/>
            <a:ext cx="4834721" cy="532453"/>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3.5. Sky-Openness Index </a:t>
            </a:r>
            <a:r>
              <a:rPr lang="en-US" altLang="zh-CN" sz="1400" dirty="0">
                <a:solidFill>
                  <a:schemeClr val="bg1">
                    <a:lumMod val="50000"/>
                  </a:schemeClr>
                </a:solidFill>
                <a:latin typeface="Cambria" panose="02040503050406030204" pitchFamily="18" charset="0"/>
                <a:ea typeface="Cambria" panose="02040503050406030204" pitchFamily="18" charset="0"/>
              </a:rPr>
              <a:t>(Cheng et al, 2017)</a:t>
            </a:r>
          </a:p>
        </p:txBody>
      </p:sp>
      <p:grpSp>
        <p:nvGrpSpPr>
          <p:cNvPr id="113" name="组合 112"/>
          <p:cNvGrpSpPr/>
          <p:nvPr/>
        </p:nvGrpSpPr>
        <p:grpSpPr>
          <a:xfrm>
            <a:off x="16181" y="990600"/>
            <a:ext cx="191092" cy="356926"/>
            <a:chOff x="16181" y="988683"/>
            <a:chExt cx="141265" cy="387418"/>
          </a:xfrm>
        </p:grpSpPr>
        <p:sp>
          <p:nvSpPr>
            <p:cNvPr id="114" name="矩形 113"/>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5" name="矩形 114"/>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6" name="矩形 115"/>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4" name="文本框 13"/>
              <p:cNvSpPr txBox="1"/>
              <p:nvPr/>
            </p:nvSpPr>
            <p:spPr>
              <a:xfrm>
                <a:off x="6638095" y="3760557"/>
                <a:ext cx="2165657" cy="531877"/>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𝑆𝑂𝐼</m:t>
                    </m:r>
                  </m:oMath>
                </a14:m>
                <a:r>
                  <a:rPr lang="zh-CN" altLang="en-US" i="1" dirty="0">
                    <a:latin typeface="Cambria" panose="02040503050406030204" pitchFamily="18" charset="0"/>
                  </a:rPr>
                  <a:t> </a:t>
                </a:r>
                <a:r>
                  <a:rPr lang="en-US" altLang="zh-CN" i="1" dirty="0">
                    <a:latin typeface="Cambria" panose="02040503050406030204" pitchFamily="18" charset="0"/>
                    <a:ea typeface="Cambria" panose="02040503050406030204" pitchFamily="18" charset="0"/>
                  </a:rPr>
                  <a:t>= </a:t>
                </a:r>
                <a14:m>
                  <m:oMath xmlns:m="http://schemas.openxmlformats.org/officeDocument/2006/math">
                    <m:f>
                      <m:fPr>
                        <m:ctrlPr>
                          <a:rPr lang="en-US" altLang="zh-CN" i="1" dirty="0" smtClean="0">
                            <a:latin typeface="Cambria Math" panose="02040503050406030204" pitchFamily="18" charset="0"/>
                          </a:rPr>
                        </m:ctrlPr>
                      </m:fPr>
                      <m:num>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0</m:t>
                            </m:r>
                          </m:sub>
                          <m:sup>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𝑠𝑘𝑦</m:t>
                                </m:r>
                              </m:sub>
                            </m:sSub>
                          </m:sup>
                          <m:e>
                            <m:r>
                              <a:rPr lang="en-US" altLang="zh-CN" i="1" dirty="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𝑖</m:t>
                                </m:r>
                              </m:sub>
                            </m:sSub>
                            <m:r>
                              <a:rPr lang="en-US" altLang="zh-CN" i="1" dirty="0" smtClean="0">
                                <a:latin typeface="Cambria Math" panose="02040503050406030204" pitchFamily="18" charset="0"/>
                              </a:rPr>
                              <m:t>|</m:t>
                            </m:r>
                          </m:e>
                        </m:nary>
                      </m:num>
                      <m:den>
                        <m:r>
                          <a:rPr lang="en-US" altLang="zh-CN" b="0" i="1" dirty="0" smtClean="0">
                            <a:latin typeface="Cambria Math" panose="02040503050406030204" pitchFamily="18" charset="0"/>
                          </a:rPr>
                          <m:t>𝑁</m:t>
                        </m:r>
                      </m:den>
                    </m:f>
                    <m:r>
                      <a:rPr lang="en-US" altLang="zh-CN" i="1" dirty="0">
                        <a:latin typeface="Cambria Math" panose="02040503050406030204" pitchFamily="18" charset="0"/>
                      </a:rPr>
                      <m:t>×</m:t>
                    </m:r>
                  </m:oMath>
                </a14:m>
                <a:r>
                  <a:rPr lang="en-US" altLang="zh-CN" i="1" dirty="0">
                    <a:latin typeface="Cambria" panose="02040503050406030204" pitchFamily="18" charset="0"/>
                    <a:ea typeface="Cambria" panose="02040503050406030204" pitchFamily="18" charset="0"/>
                  </a:rPr>
                  <a:t>100%</a:t>
                </a:r>
                <a:endParaRPr lang="zh-CN" altLang="en-US" i="1" dirty="0">
                  <a:latin typeface="Cambria"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638095" y="3760557"/>
                <a:ext cx="2165657" cy="531877"/>
              </a:xfrm>
              <a:prstGeom prst="rect">
                <a:avLst/>
              </a:prstGeom>
              <a:blipFill rotWithShape="0">
                <a:blip r:embed="rId4"/>
                <a:stretch>
                  <a:fillRect r="-5915" b="-13793"/>
                </a:stretch>
              </a:blipFill>
            </p:spPr>
            <p:txBody>
              <a:bodyPr/>
              <a:lstStyle/>
              <a:p>
                <a:r>
                  <a:rPr lang="zh-CN" altLang="en-US">
                    <a:noFill/>
                  </a:rPr>
                  <a:t> </a:t>
                </a:r>
              </a:p>
            </p:txBody>
          </p:sp>
        </mc:Fallback>
      </mc:AlternateContent>
      <p:pic>
        <p:nvPicPr>
          <p:cNvPr id="19" name="图片 18"/>
          <p:cNvPicPr>
            <a:picLocks noChangeAspect="1"/>
          </p:cNvPicPr>
          <p:nvPr/>
        </p:nvPicPr>
        <p:blipFill rotWithShape="1">
          <a:blip r:embed="rId5" cstate="screen">
            <a:extLst>
              <a:ext uri="{28A0092B-C50C-407E-A947-70E740481C1C}">
                <a14:useLocalDpi xmlns:a14="http://schemas.microsoft.com/office/drawing/2010/main"/>
              </a:ext>
            </a:extLst>
          </a:blip>
          <a:srcRect l="1458"/>
          <a:stretch/>
        </p:blipFill>
        <p:spPr>
          <a:xfrm>
            <a:off x="876687" y="4495105"/>
            <a:ext cx="5322094" cy="2217254"/>
          </a:xfrm>
          <a:prstGeom prst="rect">
            <a:avLst/>
          </a:prstGeom>
        </p:spPr>
      </p:pic>
      <p:pic>
        <p:nvPicPr>
          <p:cNvPr id="20" name="图片 19"/>
          <p:cNvPicPr>
            <a:picLocks noChangeAspect="1"/>
          </p:cNvPicPr>
          <p:nvPr/>
        </p:nvPicPr>
        <p:blipFill rotWithShape="1">
          <a:blip r:embed="rId6" cstate="screen">
            <a:extLst>
              <a:ext uri="{28A0092B-C50C-407E-A947-70E740481C1C}">
                <a14:useLocalDpi xmlns:a14="http://schemas.microsoft.com/office/drawing/2010/main"/>
              </a:ext>
            </a:extLst>
          </a:blip>
          <a:srcRect r="3302" b="3417"/>
          <a:stretch/>
        </p:blipFill>
        <p:spPr>
          <a:xfrm>
            <a:off x="876687" y="1543833"/>
            <a:ext cx="5322094" cy="2182483"/>
          </a:xfrm>
          <a:prstGeom prst="rect">
            <a:avLst/>
          </a:prstGeom>
        </p:spPr>
      </p:pic>
      <p:sp>
        <p:nvSpPr>
          <p:cNvPr id="21" name=" 159">
            <a:extLst>
              <a:ext uri="{FF2B5EF4-FFF2-40B4-BE49-F238E27FC236}">
                <a16:creationId xmlns:a16="http://schemas.microsoft.com/office/drawing/2014/main" xmlns="" id="{90B9CC98-1414-4999-BAE0-D8A5AAE2974A}"/>
              </a:ext>
            </a:extLst>
          </p:cNvPr>
          <p:cNvSpPr/>
          <p:nvPr/>
        </p:nvSpPr>
        <p:spPr>
          <a:xfrm rot="5400000">
            <a:off x="3207851" y="4023716"/>
            <a:ext cx="485775" cy="173990"/>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文本框 21"/>
          <p:cNvSpPr txBox="1"/>
          <p:nvPr/>
        </p:nvSpPr>
        <p:spPr>
          <a:xfrm>
            <a:off x="1245214" y="3923102"/>
            <a:ext cx="2198038"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Image Segmentation</a:t>
            </a:r>
            <a:endParaRPr lang="zh-CN" altLang="en-US" dirty="0">
              <a:latin typeface="Cambria" panose="02040503050406030204" pitchFamily="18" charset="0"/>
            </a:endParaRPr>
          </a:p>
        </p:txBody>
      </p:sp>
      <p:sp>
        <p:nvSpPr>
          <p:cNvPr id="2" name="文本框 1"/>
          <p:cNvSpPr txBox="1"/>
          <p:nvPr/>
        </p:nvSpPr>
        <p:spPr>
          <a:xfrm>
            <a:off x="6455437" y="4967021"/>
            <a:ext cx="522900" cy="369332"/>
          </a:xfrm>
          <a:prstGeom prst="rect">
            <a:avLst/>
          </a:prstGeom>
          <a:noFill/>
        </p:spPr>
        <p:txBody>
          <a:bodyPr wrap="none" rtlCol="0">
            <a:spAutoFit/>
          </a:bodyPr>
          <a:lstStyle/>
          <a:p>
            <a:r>
              <a:rPr lang="en-US" altLang="zh-CN" dirty="0">
                <a:solidFill>
                  <a:srgbClr val="C00000"/>
                </a:solidFill>
                <a:latin typeface="Cambria" panose="02040503050406030204" pitchFamily="18" charset="0"/>
                <a:ea typeface="Cambria" panose="02040503050406030204" pitchFamily="18" charset="0"/>
              </a:rPr>
              <a:t>sky</a:t>
            </a:r>
            <a:endParaRPr lang="zh-CN" altLang="en-US" dirty="0">
              <a:solidFill>
                <a:srgbClr val="C00000"/>
              </a:solidFill>
              <a:latin typeface="Cambria" panose="02040503050406030204" pitchFamily="18" charset="0"/>
            </a:endParaRPr>
          </a:p>
        </p:txBody>
      </p:sp>
      <p:sp>
        <p:nvSpPr>
          <p:cNvPr id="4" name="椭圆 3"/>
          <p:cNvSpPr/>
          <p:nvPr/>
        </p:nvSpPr>
        <p:spPr>
          <a:xfrm>
            <a:off x="1404519" y="4689043"/>
            <a:ext cx="190195" cy="197510"/>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440571">
            <a:off x="2716986" y="4436681"/>
            <a:ext cx="1454846" cy="1068905"/>
          </a:xfrm>
          <a:custGeom>
            <a:avLst/>
            <a:gdLst>
              <a:gd name="connsiteX0" fmla="*/ 0 w 1458526"/>
              <a:gd name="connsiteY0" fmla="*/ 995554 h 995554"/>
              <a:gd name="connsiteX1" fmla="*/ 729263 w 1458526"/>
              <a:gd name="connsiteY1" fmla="*/ 0 h 995554"/>
              <a:gd name="connsiteX2" fmla="*/ 1458526 w 1458526"/>
              <a:gd name="connsiteY2" fmla="*/ 995554 h 995554"/>
              <a:gd name="connsiteX3" fmla="*/ 0 w 1458526"/>
              <a:gd name="connsiteY3" fmla="*/ 995554 h 995554"/>
              <a:gd name="connsiteX0" fmla="*/ 0 w 1533000"/>
              <a:gd name="connsiteY0" fmla="*/ 995554 h 1064663"/>
              <a:gd name="connsiteX1" fmla="*/ 729263 w 1533000"/>
              <a:gd name="connsiteY1" fmla="*/ 0 h 1064663"/>
              <a:gd name="connsiteX2" fmla="*/ 1533000 w 1533000"/>
              <a:gd name="connsiteY2" fmla="*/ 1064663 h 1064663"/>
              <a:gd name="connsiteX3" fmla="*/ 0 w 1533000"/>
              <a:gd name="connsiteY3" fmla="*/ 995554 h 1064663"/>
              <a:gd name="connsiteX0" fmla="*/ 0 w 1414428"/>
              <a:gd name="connsiteY0" fmla="*/ 936486 h 1064663"/>
              <a:gd name="connsiteX1" fmla="*/ 610691 w 1414428"/>
              <a:gd name="connsiteY1" fmla="*/ 0 h 1064663"/>
              <a:gd name="connsiteX2" fmla="*/ 1414428 w 1414428"/>
              <a:gd name="connsiteY2" fmla="*/ 1064663 h 1064663"/>
              <a:gd name="connsiteX3" fmla="*/ 0 w 1414428"/>
              <a:gd name="connsiteY3" fmla="*/ 936486 h 1064663"/>
              <a:gd name="connsiteX0" fmla="*/ 0 w 1421351"/>
              <a:gd name="connsiteY0" fmla="*/ 936486 h 1096037"/>
              <a:gd name="connsiteX1" fmla="*/ 610691 w 1421351"/>
              <a:gd name="connsiteY1" fmla="*/ 0 h 1096037"/>
              <a:gd name="connsiteX2" fmla="*/ 1421351 w 1421351"/>
              <a:gd name="connsiteY2" fmla="*/ 1096037 h 1096037"/>
              <a:gd name="connsiteX3" fmla="*/ 0 w 1421351"/>
              <a:gd name="connsiteY3" fmla="*/ 936486 h 1096037"/>
              <a:gd name="connsiteX0" fmla="*/ 0 w 1454846"/>
              <a:gd name="connsiteY0" fmla="*/ 936486 h 1068905"/>
              <a:gd name="connsiteX1" fmla="*/ 610691 w 1454846"/>
              <a:gd name="connsiteY1" fmla="*/ 0 h 1068905"/>
              <a:gd name="connsiteX2" fmla="*/ 1454846 w 1454846"/>
              <a:gd name="connsiteY2" fmla="*/ 1068905 h 1068905"/>
              <a:gd name="connsiteX3" fmla="*/ 0 w 1454846"/>
              <a:gd name="connsiteY3" fmla="*/ 936486 h 1068905"/>
            </a:gdLst>
            <a:ahLst/>
            <a:cxnLst>
              <a:cxn ang="0">
                <a:pos x="connsiteX0" y="connsiteY0"/>
              </a:cxn>
              <a:cxn ang="0">
                <a:pos x="connsiteX1" y="connsiteY1"/>
              </a:cxn>
              <a:cxn ang="0">
                <a:pos x="connsiteX2" y="connsiteY2"/>
              </a:cxn>
              <a:cxn ang="0">
                <a:pos x="connsiteX3" y="connsiteY3"/>
              </a:cxn>
            </a:cxnLst>
            <a:rect l="l" t="t" r="r" b="b"/>
            <a:pathLst>
              <a:path w="1454846" h="1068905">
                <a:moveTo>
                  <a:pt x="0" y="936486"/>
                </a:moveTo>
                <a:lnTo>
                  <a:pt x="610691" y="0"/>
                </a:lnTo>
                <a:lnTo>
                  <a:pt x="1454846" y="1068905"/>
                </a:lnTo>
                <a:lnTo>
                  <a:pt x="0" y="936486"/>
                </a:lnTo>
                <a:close/>
              </a:path>
            </a:pathLst>
          </a:cu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cxnSpLocks/>
            <a:stCxn id="5" idx="1"/>
            <a:endCxn id="2" idx="1"/>
          </p:cNvCxnSpPr>
          <p:nvPr/>
        </p:nvCxnSpPr>
        <p:spPr>
          <a:xfrm flipV="1">
            <a:off x="3616281" y="5151687"/>
            <a:ext cx="2839156" cy="338798"/>
          </a:xfrm>
          <a:prstGeom prst="line">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2" idx="1"/>
          </p:cNvCxnSpPr>
          <p:nvPr/>
        </p:nvCxnSpPr>
        <p:spPr>
          <a:xfrm>
            <a:off x="1566861" y="4857628"/>
            <a:ext cx="4888576" cy="294059"/>
          </a:xfrm>
          <a:prstGeom prst="line">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935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4175" y="1500158"/>
            <a:ext cx="2703638" cy="1802426"/>
          </a:xfrm>
          <a:prstGeom prst="rect">
            <a:avLst/>
          </a:prstGeom>
        </p:spPr>
      </p:pic>
      <p:grpSp>
        <p:nvGrpSpPr>
          <p:cNvPr id="172" name="组合 171"/>
          <p:cNvGrpSpPr/>
          <p:nvPr/>
        </p:nvGrpSpPr>
        <p:grpSpPr>
          <a:xfrm>
            <a:off x="3987642" y="1364226"/>
            <a:ext cx="1452129" cy="1658298"/>
            <a:chOff x="3987642" y="949539"/>
            <a:chExt cx="1452129" cy="1658298"/>
          </a:xfrm>
        </p:grpSpPr>
        <p:grpSp>
          <p:nvGrpSpPr>
            <p:cNvPr id="86" name="组合 85"/>
            <p:cNvGrpSpPr/>
            <p:nvPr/>
          </p:nvGrpSpPr>
          <p:grpSpPr>
            <a:xfrm>
              <a:off x="4086039" y="1396494"/>
              <a:ext cx="1255336" cy="1211343"/>
              <a:chOff x="4454166" y="1264763"/>
              <a:chExt cx="1255336" cy="1211343"/>
            </a:xfrm>
          </p:grpSpPr>
          <p:grpSp>
            <p:nvGrpSpPr>
              <p:cNvPr id="80" name="组合 79"/>
              <p:cNvGrpSpPr/>
              <p:nvPr/>
            </p:nvGrpSpPr>
            <p:grpSpPr>
              <a:xfrm>
                <a:off x="4454166" y="1264763"/>
                <a:ext cx="160256" cy="1211343"/>
                <a:chOff x="4454166" y="1264763"/>
                <a:chExt cx="160256" cy="1211343"/>
              </a:xfrm>
              <a:solidFill>
                <a:schemeClr val="accent2"/>
              </a:solidFill>
            </p:grpSpPr>
            <p:sp>
              <p:nvSpPr>
                <p:cNvPr id="6" name="椭圆 5"/>
                <p:cNvSpPr/>
                <p:nvPr/>
              </p:nvSpPr>
              <p:spPr>
                <a:xfrm>
                  <a:off x="4454166" y="1264763"/>
                  <a:ext cx="160256" cy="160256"/>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454166" y="1527535"/>
                  <a:ext cx="160256" cy="160256"/>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454166" y="1790307"/>
                  <a:ext cx="160256" cy="160256"/>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54166" y="2315850"/>
                  <a:ext cx="160256" cy="160256"/>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454166" y="2053079"/>
                  <a:ext cx="160256" cy="160256"/>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5549246" y="1264763"/>
                <a:ext cx="160256" cy="1211343"/>
                <a:chOff x="5549246" y="1264763"/>
                <a:chExt cx="160256" cy="1211343"/>
              </a:xfrm>
              <a:solidFill>
                <a:schemeClr val="accent2"/>
              </a:solidFill>
            </p:grpSpPr>
            <p:sp>
              <p:nvSpPr>
                <p:cNvPr id="11" name="椭圆 10"/>
                <p:cNvSpPr/>
                <p:nvPr/>
              </p:nvSpPr>
              <p:spPr>
                <a:xfrm>
                  <a:off x="5549246" y="1264763"/>
                  <a:ext cx="160256" cy="160256"/>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549246" y="1527535"/>
                  <a:ext cx="160256" cy="160256"/>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549246" y="1790307"/>
                  <a:ext cx="160256" cy="160256"/>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549246" y="2315850"/>
                  <a:ext cx="160256" cy="160256"/>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549246" y="2053079"/>
                  <a:ext cx="160256" cy="160256"/>
                </a:xfrm>
                <a:prstGeom prst="ellipse">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p:cNvGrpSpPr/>
              <p:nvPr/>
            </p:nvGrpSpPr>
            <p:grpSpPr>
              <a:xfrm>
                <a:off x="5001706" y="1527535"/>
                <a:ext cx="160256" cy="685799"/>
                <a:chOff x="5001706" y="1527535"/>
                <a:chExt cx="160256" cy="685799"/>
              </a:xfrm>
              <a:solidFill>
                <a:srgbClr val="00B050"/>
              </a:solidFill>
            </p:grpSpPr>
            <p:sp>
              <p:nvSpPr>
                <p:cNvPr id="16" name="椭圆 15"/>
                <p:cNvSpPr/>
                <p:nvPr/>
              </p:nvSpPr>
              <p:spPr>
                <a:xfrm>
                  <a:off x="5001706" y="1527535"/>
                  <a:ext cx="160256" cy="1602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01706" y="2053078"/>
                  <a:ext cx="160256" cy="1602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001706" y="1790307"/>
                  <a:ext cx="160256" cy="16025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4590953" y="1401550"/>
                <a:ext cx="410753" cy="994428"/>
                <a:chOff x="4590953" y="1401550"/>
                <a:chExt cx="410753" cy="994428"/>
              </a:xfrm>
            </p:grpSpPr>
            <p:cxnSp>
              <p:nvCxnSpPr>
                <p:cNvPr id="20" name="直接连接符 19"/>
                <p:cNvCxnSpPr>
                  <a:stCxn id="6" idx="5"/>
                  <a:endCxn id="16" idx="2"/>
                </p:cNvCxnSpPr>
                <p:nvPr/>
              </p:nvCxnSpPr>
              <p:spPr>
                <a:xfrm>
                  <a:off x="4590953" y="1401550"/>
                  <a:ext cx="410753" cy="206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 idx="5"/>
                  <a:endCxn id="18" idx="2"/>
                </p:cNvCxnSpPr>
                <p:nvPr/>
              </p:nvCxnSpPr>
              <p:spPr>
                <a:xfrm>
                  <a:off x="4590953" y="1401550"/>
                  <a:ext cx="410753" cy="4688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 idx="5"/>
                  <a:endCxn id="17" idx="2"/>
                </p:cNvCxnSpPr>
                <p:nvPr/>
              </p:nvCxnSpPr>
              <p:spPr>
                <a:xfrm>
                  <a:off x="4590953" y="1401550"/>
                  <a:ext cx="410753" cy="7316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7" idx="6"/>
                  <a:endCxn id="16" idx="2"/>
                </p:cNvCxnSpPr>
                <p:nvPr/>
              </p:nvCxnSpPr>
              <p:spPr>
                <a:xfrm>
                  <a:off x="4614422" y="1607663"/>
                  <a:ext cx="3872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7" idx="6"/>
                  <a:endCxn id="18" idx="2"/>
                </p:cNvCxnSpPr>
                <p:nvPr/>
              </p:nvCxnSpPr>
              <p:spPr>
                <a:xfrm>
                  <a:off x="4614422" y="1607663"/>
                  <a:ext cx="387284" cy="2627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7" idx="6"/>
                  <a:endCxn id="17" idx="2"/>
                </p:cNvCxnSpPr>
                <p:nvPr/>
              </p:nvCxnSpPr>
              <p:spPr>
                <a:xfrm>
                  <a:off x="4614422" y="1607663"/>
                  <a:ext cx="387284" cy="5255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8" idx="6"/>
                  <a:endCxn id="16" idx="2"/>
                </p:cNvCxnSpPr>
                <p:nvPr/>
              </p:nvCxnSpPr>
              <p:spPr>
                <a:xfrm flipV="1">
                  <a:off x="4614422" y="1607663"/>
                  <a:ext cx="387284" cy="2627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8" idx="6"/>
                  <a:endCxn id="18" idx="2"/>
                </p:cNvCxnSpPr>
                <p:nvPr/>
              </p:nvCxnSpPr>
              <p:spPr>
                <a:xfrm>
                  <a:off x="4614422" y="1870435"/>
                  <a:ext cx="38728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8" idx="6"/>
                  <a:endCxn id="17" idx="2"/>
                </p:cNvCxnSpPr>
                <p:nvPr/>
              </p:nvCxnSpPr>
              <p:spPr>
                <a:xfrm>
                  <a:off x="4614422" y="1870435"/>
                  <a:ext cx="387284" cy="262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0" idx="6"/>
                  <a:endCxn id="18" idx="2"/>
                </p:cNvCxnSpPr>
                <p:nvPr/>
              </p:nvCxnSpPr>
              <p:spPr>
                <a:xfrm flipV="1">
                  <a:off x="4614422" y="1870435"/>
                  <a:ext cx="387284" cy="2627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10" idx="6"/>
                  <a:endCxn id="16" idx="2"/>
                </p:cNvCxnSpPr>
                <p:nvPr/>
              </p:nvCxnSpPr>
              <p:spPr>
                <a:xfrm flipV="1">
                  <a:off x="4614422" y="1607663"/>
                  <a:ext cx="387284" cy="5255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10" idx="6"/>
                  <a:endCxn id="17" idx="2"/>
                </p:cNvCxnSpPr>
                <p:nvPr/>
              </p:nvCxnSpPr>
              <p:spPr>
                <a:xfrm flipV="1">
                  <a:off x="4614422" y="2133206"/>
                  <a:ext cx="387284"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9" idx="6"/>
                  <a:endCxn id="16" idx="2"/>
                </p:cNvCxnSpPr>
                <p:nvPr/>
              </p:nvCxnSpPr>
              <p:spPr>
                <a:xfrm flipV="1">
                  <a:off x="4614422" y="1607663"/>
                  <a:ext cx="387284" cy="7883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9" idx="6"/>
                  <a:endCxn id="18" idx="2"/>
                </p:cNvCxnSpPr>
                <p:nvPr/>
              </p:nvCxnSpPr>
              <p:spPr>
                <a:xfrm flipV="1">
                  <a:off x="4614422" y="1870435"/>
                  <a:ext cx="387284" cy="5255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9" idx="6"/>
                  <a:endCxn id="17" idx="2"/>
                </p:cNvCxnSpPr>
                <p:nvPr/>
              </p:nvCxnSpPr>
              <p:spPr>
                <a:xfrm flipV="1">
                  <a:off x="4614422" y="2133206"/>
                  <a:ext cx="387284" cy="2627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5161962" y="1344891"/>
                <a:ext cx="387284" cy="1051087"/>
                <a:chOff x="5161962" y="1344891"/>
                <a:chExt cx="387284" cy="1051087"/>
              </a:xfrm>
            </p:grpSpPr>
            <p:cxnSp>
              <p:nvCxnSpPr>
                <p:cNvPr id="51" name="直接连接符 50"/>
                <p:cNvCxnSpPr>
                  <a:stCxn id="16" idx="6"/>
                  <a:endCxn id="11" idx="2"/>
                </p:cNvCxnSpPr>
                <p:nvPr/>
              </p:nvCxnSpPr>
              <p:spPr>
                <a:xfrm flipV="1">
                  <a:off x="5161962" y="1344891"/>
                  <a:ext cx="387284" cy="26277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6" idx="6"/>
                  <a:endCxn id="12" idx="2"/>
                </p:cNvCxnSpPr>
                <p:nvPr/>
              </p:nvCxnSpPr>
              <p:spPr>
                <a:xfrm>
                  <a:off x="5161962" y="1607663"/>
                  <a:ext cx="38728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16" idx="6"/>
                  <a:endCxn id="13" idx="2"/>
                </p:cNvCxnSpPr>
                <p:nvPr/>
              </p:nvCxnSpPr>
              <p:spPr>
                <a:xfrm>
                  <a:off x="5161962" y="1607663"/>
                  <a:ext cx="387284" cy="26277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16" idx="6"/>
                  <a:endCxn id="15" idx="2"/>
                </p:cNvCxnSpPr>
                <p:nvPr/>
              </p:nvCxnSpPr>
              <p:spPr>
                <a:xfrm>
                  <a:off x="5161962" y="1607663"/>
                  <a:ext cx="387284" cy="525544"/>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16" idx="6"/>
                  <a:endCxn id="14" idx="2"/>
                </p:cNvCxnSpPr>
                <p:nvPr/>
              </p:nvCxnSpPr>
              <p:spPr>
                <a:xfrm>
                  <a:off x="5161962" y="1607663"/>
                  <a:ext cx="387284" cy="78831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18" idx="6"/>
                  <a:endCxn id="11" idx="2"/>
                </p:cNvCxnSpPr>
                <p:nvPr/>
              </p:nvCxnSpPr>
              <p:spPr>
                <a:xfrm flipV="1">
                  <a:off x="5161962" y="1344891"/>
                  <a:ext cx="387284" cy="525544"/>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8" idx="6"/>
                  <a:endCxn id="12" idx="2"/>
                </p:cNvCxnSpPr>
                <p:nvPr/>
              </p:nvCxnSpPr>
              <p:spPr>
                <a:xfrm flipV="1">
                  <a:off x="5161962" y="1607663"/>
                  <a:ext cx="387284" cy="26277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8" idx="6"/>
                  <a:endCxn id="13" idx="2"/>
                </p:cNvCxnSpPr>
                <p:nvPr/>
              </p:nvCxnSpPr>
              <p:spPr>
                <a:xfrm>
                  <a:off x="5161962" y="1870435"/>
                  <a:ext cx="38728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18" idx="6"/>
                  <a:endCxn id="15" idx="2"/>
                </p:cNvCxnSpPr>
                <p:nvPr/>
              </p:nvCxnSpPr>
              <p:spPr>
                <a:xfrm>
                  <a:off x="5161962" y="1870435"/>
                  <a:ext cx="387284" cy="26277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18" idx="6"/>
                  <a:endCxn id="14" idx="2"/>
                </p:cNvCxnSpPr>
                <p:nvPr/>
              </p:nvCxnSpPr>
              <p:spPr>
                <a:xfrm>
                  <a:off x="5161962" y="1870435"/>
                  <a:ext cx="387284" cy="5255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11" idx="2"/>
                  <a:endCxn id="17" idx="6"/>
                </p:cNvCxnSpPr>
                <p:nvPr/>
              </p:nvCxnSpPr>
              <p:spPr>
                <a:xfrm flipH="1">
                  <a:off x="5161962" y="1344891"/>
                  <a:ext cx="387284" cy="78831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17" idx="6"/>
                  <a:endCxn id="12" idx="2"/>
                </p:cNvCxnSpPr>
                <p:nvPr/>
              </p:nvCxnSpPr>
              <p:spPr>
                <a:xfrm flipV="1">
                  <a:off x="5161962" y="1607663"/>
                  <a:ext cx="387284" cy="5255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17" idx="6"/>
                  <a:endCxn id="13" idx="2"/>
                </p:cNvCxnSpPr>
                <p:nvPr/>
              </p:nvCxnSpPr>
              <p:spPr>
                <a:xfrm flipV="1">
                  <a:off x="5161962" y="1870435"/>
                  <a:ext cx="387284" cy="262771"/>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17" idx="6"/>
                  <a:endCxn id="15" idx="2"/>
                </p:cNvCxnSpPr>
                <p:nvPr/>
              </p:nvCxnSpPr>
              <p:spPr>
                <a:xfrm>
                  <a:off x="5161962" y="2133206"/>
                  <a:ext cx="387284" cy="1"/>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17" idx="6"/>
                  <a:endCxn id="14" idx="2"/>
                </p:cNvCxnSpPr>
                <p:nvPr/>
              </p:nvCxnSpPr>
              <p:spPr>
                <a:xfrm>
                  <a:off x="5161962" y="2133206"/>
                  <a:ext cx="387284" cy="26277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sp>
          <p:nvSpPr>
            <p:cNvPr id="85" name="文本框 84"/>
            <p:cNvSpPr txBox="1"/>
            <p:nvPr/>
          </p:nvSpPr>
          <p:spPr>
            <a:xfrm>
              <a:off x="3987642" y="949539"/>
              <a:ext cx="1452129" cy="369332"/>
            </a:xfrm>
            <a:prstGeom prst="rect">
              <a:avLst/>
            </a:prstGeom>
            <a:noFill/>
          </p:spPr>
          <p:txBody>
            <a:bodyPr wrap="none" rtlCol="0">
              <a:spAutoFit/>
            </a:bodyPr>
            <a:lstStyle/>
            <a:p>
              <a:r>
                <a:rPr lang="en-US" altLang="zh-CN" dirty="0" err="1">
                  <a:latin typeface="Cambria" panose="02040503050406030204" pitchFamily="18" charset="0"/>
                  <a:ea typeface="Cambria" panose="02040503050406030204" pitchFamily="18" charset="0"/>
                </a:rPr>
                <a:t>Autoencoder</a:t>
              </a:r>
              <a:endParaRPr lang="zh-CN" altLang="en-US" dirty="0">
                <a:latin typeface="Cambria" panose="02040503050406030204" pitchFamily="18" charset="0"/>
              </a:endParaRPr>
            </a:p>
          </p:txBody>
        </p:sp>
      </p:grpSp>
      <p:sp>
        <p:nvSpPr>
          <p:cNvPr id="91" name="矩形 90"/>
          <p:cNvSpPr/>
          <p:nvPr/>
        </p:nvSpPr>
        <p:spPr>
          <a:xfrm>
            <a:off x="6291836" y="1833132"/>
            <a:ext cx="2068077" cy="1532727"/>
          </a:xfrm>
          <a:prstGeom prst="rect">
            <a:avLst/>
          </a:prstGeom>
          <a:solidFill>
            <a:schemeClr val="accent2">
              <a:lumMod val="40000"/>
              <a:lumOff val="60000"/>
            </a:schemeClr>
          </a:solidFill>
        </p:spPr>
        <p:txBody>
          <a:bodyPr wrap="square">
            <a:spAutoFit/>
          </a:bodyPr>
          <a:lstStyle/>
          <a:p>
            <a:pPr>
              <a:lnSpc>
                <a:spcPct val="130000"/>
              </a:lnSpc>
            </a:pPr>
            <a:r>
              <a:rPr lang="en-US" altLang="zh-CN" sz="1200" dirty="0">
                <a:latin typeface="Cambria" panose="02040503050406030204" pitchFamily="18" charset="0"/>
              </a:rPr>
              <a:t>[0                </a:t>
            </a:r>
            <a:r>
              <a:rPr lang="zh-CN" altLang="en-US" sz="1200" dirty="0">
                <a:latin typeface="Cambria" panose="02040503050406030204" pitchFamily="18" charset="0"/>
              </a:rPr>
              <a:t>0.9883       </a:t>
            </a:r>
            <a:r>
              <a:rPr lang="en-US" altLang="zh-CN" sz="1200" dirty="0">
                <a:latin typeface="Cambria" panose="02040503050406030204" pitchFamily="18" charset="0"/>
              </a:rPr>
              <a:t>0           ]</a:t>
            </a:r>
            <a:endParaRPr lang="zh-CN" altLang="en-US" sz="1200" dirty="0">
              <a:latin typeface="Cambria" panose="02040503050406030204" pitchFamily="18" charset="0"/>
            </a:endParaRPr>
          </a:p>
          <a:p>
            <a:pPr>
              <a:lnSpc>
                <a:spcPct val="130000"/>
              </a:lnSpc>
            </a:pPr>
            <a:r>
              <a:rPr lang="en-US" altLang="zh-CN" sz="1200" dirty="0">
                <a:latin typeface="Cambria" panose="02040503050406030204" pitchFamily="18" charset="0"/>
              </a:rPr>
              <a:t>[0                </a:t>
            </a:r>
            <a:r>
              <a:rPr lang="zh-CN" altLang="en-US" sz="1200" dirty="0">
                <a:latin typeface="Cambria" panose="02040503050406030204" pitchFamily="18" charset="0"/>
              </a:rPr>
              <a:t>0.9592       1.8039</a:t>
            </a:r>
            <a:r>
              <a:rPr lang="en-US" altLang="zh-CN" sz="1200" dirty="0">
                <a:latin typeface="Cambria" panose="02040503050406030204" pitchFamily="18" charset="0"/>
              </a:rPr>
              <a:t>]</a:t>
            </a:r>
          </a:p>
          <a:p>
            <a:pPr algn="ctr">
              <a:lnSpc>
                <a:spcPct val="130000"/>
              </a:lnSpc>
            </a:pPr>
            <a:r>
              <a:rPr lang="en-US" altLang="zh-CN" sz="1200" dirty="0">
                <a:latin typeface="Cambria" panose="02040503050406030204" pitchFamily="18" charset="0"/>
              </a:rPr>
              <a:t>. . . . . .</a:t>
            </a:r>
            <a:r>
              <a:rPr lang="zh-CN" altLang="en-US" sz="1200" dirty="0">
                <a:latin typeface="Cambria" panose="02040503050406030204" pitchFamily="18" charset="0"/>
              </a:rPr>
              <a:t>  </a:t>
            </a:r>
            <a:endParaRPr lang="en-US" altLang="zh-CN" sz="1200" dirty="0">
              <a:latin typeface="Cambria" panose="02040503050406030204" pitchFamily="18" charset="0"/>
            </a:endParaRPr>
          </a:p>
          <a:p>
            <a:pPr algn="ctr">
              <a:lnSpc>
                <a:spcPct val="130000"/>
              </a:lnSpc>
            </a:pPr>
            <a:r>
              <a:rPr lang="en-US" altLang="zh-CN" sz="1200" dirty="0">
                <a:latin typeface="Cambria" panose="02040503050406030204" pitchFamily="18" charset="0"/>
              </a:rPr>
              <a:t>. . . . . .</a:t>
            </a:r>
            <a:r>
              <a:rPr lang="zh-CN" altLang="en-US" sz="1200" dirty="0">
                <a:latin typeface="Cambria" panose="02040503050406030204" pitchFamily="18" charset="0"/>
              </a:rPr>
              <a:t>  </a:t>
            </a:r>
            <a:endParaRPr lang="en-US" altLang="zh-CN" sz="1200" dirty="0">
              <a:latin typeface="Cambria" panose="02040503050406030204" pitchFamily="18" charset="0"/>
            </a:endParaRPr>
          </a:p>
          <a:p>
            <a:pPr>
              <a:lnSpc>
                <a:spcPct val="130000"/>
              </a:lnSpc>
            </a:pPr>
            <a:r>
              <a:rPr lang="en-US" altLang="zh-CN" sz="1200" dirty="0">
                <a:latin typeface="Cambria" panose="02040503050406030204" pitchFamily="18" charset="0"/>
              </a:rPr>
              <a:t>[0                </a:t>
            </a:r>
            <a:r>
              <a:rPr lang="zh-CN" altLang="en-US" sz="1200" dirty="0">
                <a:latin typeface="Cambria" panose="02040503050406030204" pitchFamily="18" charset="0"/>
              </a:rPr>
              <a:t>1.0659       </a:t>
            </a:r>
            <a:r>
              <a:rPr lang="en-US" altLang="zh-CN" sz="1200" dirty="0">
                <a:latin typeface="Cambria" panose="02040503050406030204" pitchFamily="18" charset="0"/>
              </a:rPr>
              <a:t>0           ]</a:t>
            </a:r>
            <a:endParaRPr lang="zh-CN" altLang="en-US" sz="1200" dirty="0">
              <a:latin typeface="Cambria" panose="02040503050406030204" pitchFamily="18" charset="0"/>
            </a:endParaRPr>
          </a:p>
          <a:p>
            <a:pPr>
              <a:lnSpc>
                <a:spcPct val="130000"/>
              </a:lnSpc>
            </a:pPr>
            <a:r>
              <a:rPr lang="en-US" altLang="zh-CN" sz="1200" dirty="0">
                <a:latin typeface="Cambria" panose="02040503050406030204" pitchFamily="18" charset="0"/>
              </a:rPr>
              <a:t>[</a:t>
            </a:r>
            <a:r>
              <a:rPr lang="zh-CN" altLang="en-US" sz="1200" dirty="0">
                <a:latin typeface="Cambria" panose="02040503050406030204" pitchFamily="18" charset="0"/>
              </a:rPr>
              <a:t>0.9850     1.5862       </a:t>
            </a:r>
            <a:r>
              <a:rPr lang="en-US" altLang="zh-CN" sz="1200" dirty="0">
                <a:latin typeface="Cambria" panose="02040503050406030204" pitchFamily="18" charset="0"/>
              </a:rPr>
              <a:t>0           ]</a:t>
            </a:r>
            <a:endParaRPr lang="zh-CN" altLang="en-US" sz="1200" dirty="0">
              <a:latin typeface="Cambria" panose="02040503050406030204" pitchFamily="18" charset="0"/>
            </a:endParaRPr>
          </a:p>
        </p:txBody>
      </p:sp>
      <p:sp>
        <p:nvSpPr>
          <p:cNvPr id="93" name="文本框 92"/>
          <p:cNvSpPr txBox="1"/>
          <p:nvPr/>
        </p:nvSpPr>
        <p:spPr>
          <a:xfrm>
            <a:off x="6501579" y="1370602"/>
            <a:ext cx="1648593"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Sparse Feature</a:t>
            </a:r>
            <a:endParaRPr lang="zh-CN" altLang="en-US" dirty="0">
              <a:latin typeface="Cambria" panose="02040503050406030204" pitchFamily="18" charset="0"/>
            </a:endParaRPr>
          </a:p>
        </p:txBody>
      </p:sp>
      <p:cxnSp>
        <p:nvCxnSpPr>
          <p:cNvPr id="96" name="直接连接符 95"/>
          <p:cNvCxnSpPr/>
          <p:nvPr/>
        </p:nvCxnSpPr>
        <p:spPr>
          <a:xfrm flipV="1">
            <a:off x="3796809" y="3245351"/>
            <a:ext cx="1764000" cy="0"/>
          </a:xfrm>
          <a:prstGeom prst="line">
            <a:avLst/>
          </a:prstGeom>
          <a:ln w="28575">
            <a:solidFill>
              <a:schemeClr val="bg1">
                <a:lumMod val="50000"/>
              </a:schemeClr>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pic>
        <p:nvPicPr>
          <p:cNvPr id="97" name="图片 96">
            <a:extLst>
              <a:ext uri="{FF2B5EF4-FFF2-40B4-BE49-F238E27FC236}">
                <a16:creationId xmlns:a16="http://schemas.microsoft.com/office/drawing/2014/main" xmlns="" id="{B5F07ABE-6EA6-4F87-9BBB-C55E328AD2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98" name="组合 97">
            <a:extLst>
              <a:ext uri="{FF2B5EF4-FFF2-40B4-BE49-F238E27FC236}">
                <a16:creationId xmlns:a16="http://schemas.microsoft.com/office/drawing/2014/main" xmlns="" id="{58483DFE-1DC8-4186-85F5-9B5D11D4D919}"/>
              </a:ext>
            </a:extLst>
          </p:cNvPr>
          <p:cNvGrpSpPr/>
          <p:nvPr/>
        </p:nvGrpSpPr>
        <p:grpSpPr>
          <a:xfrm>
            <a:off x="98207" y="238474"/>
            <a:ext cx="449089" cy="439702"/>
            <a:chOff x="98207" y="238474"/>
            <a:chExt cx="449089" cy="439702"/>
          </a:xfrm>
        </p:grpSpPr>
        <p:sp>
          <p:nvSpPr>
            <p:cNvPr id="99" name="椭圆 98">
              <a:extLst>
                <a:ext uri="{FF2B5EF4-FFF2-40B4-BE49-F238E27FC236}">
                  <a16:creationId xmlns:a16="http://schemas.microsoft.com/office/drawing/2014/main" xmlns="" id="{6B168F0B-E2DD-433A-A036-74B09A2C6AC1}"/>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100" name="椭圆 99">
              <a:extLst>
                <a:ext uri="{FF2B5EF4-FFF2-40B4-BE49-F238E27FC236}">
                  <a16:creationId xmlns:a16="http://schemas.microsoft.com/office/drawing/2014/main" xmlns="" id="{C6B1A69E-9FF6-486C-9C1B-6DD23CFB2A6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1" name="直接连接符 100">
            <a:extLst>
              <a:ext uri="{FF2B5EF4-FFF2-40B4-BE49-F238E27FC236}">
                <a16:creationId xmlns:a16="http://schemas.microsoft.com/office/drawing/2014/main" xmlns="" id="{570D8088-D479-470F-9FC1-A36A12552888}"/>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xmlns="" id="{24BCAAD5-594F-440F-A80C-DD67B343AC26}"/>
              </a:ext>
            </a:extLst>
          </p:cNvPr>
          <p:cNvPicPr>
            <a:picLocks noChangeAspect="1"/>
          </p:cNvPicPr>
          <p:nvPr/>
        </p:nvPicPr>
        <p:blipFill>
          <a:blip r:embed="rId4"/>
          <a:stretch>
            <a:fillRect/>
          </a:stretch>
        </p:blipFill>
        <p:spPr>
          <a:xfrm>
            <a:off x="6575726" y="3936005"/>
            <a:ext cx="959433" cy="857150"/>
          </a:xfrm>
          <a:prstGeom prst="rect">
            <a:avLst/>
          </a:prstGeom>
        </p:spPr>
      </p:pic>
      <p:sp>
        <p:nvSpPr>
          <p:cNvPr id="104" name="文本框 103"/>
          <p:cNvSpPr txBox="1"/>
          <p:nvPr/>
        </p:nvSpPr>
        <p:spPr>
          <a:xfrm>
            <a:off x="6457586" y="3566673"/>
            <a:ext cx="1195712"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Clustering</a:t>
            </a:r>
            <a:endParaRPr lang="zh-CN" altLang="en-US" dirty="0">
              <a:latin typeface="Cambria" panose="02040503050406030204" pitchFamily="18" charset="0"/>
            </a:endParaRPr>
          </a:p>
        </p:txBody>
      </p:sp>
      <p:cxnSp>
        <p:nvCxnSpPr>
          <p:cNvPr id="105" name="直接连接符 104"/>
          <p:cNvCxnSpPr/>
          <p:nvPr/>
        </p:nvCxnSpPr>
        <p:spPr>
          <a:xfrm>
            <a:off x="7740306" y="3628340"/>
            <a:ext cx="0" cy="1453763"/>
          </a:xfrm>
          <a:prstGeom prst="line">
            <a:avLst/>
          </a:prstGeom>
          <a:ln w="28575">
            <a:solidFill>
              <a:schemeClr val="bg1">
                <a:lumMod val="50000"/>
              </a:schemeClr>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09" name="矩形 108"/>
          <p:cNvSpPr/>
          <p:nvPr/>
        </p:nvSpPr>
        <p:spPr>
          <a:xfrm>
            <a:off x="6319635" y="5162487"/>
            <a:ext cx="2068077" cy="1052596"/>
          </a:xfrm>
          <a:prstGeom prst="rect">
            <a:avLst/>
          </a:prstGeom>
          <a:solidFill>
            <a:schemeClr val="accent2">
              <a:lumMod val="40000"/>
              <a:lumOff val="60000"/>
            </a:schemeClr>
          </a:solidFill>
        </p:spPr>
        <p:txBody>
          <a:bodyPr wrap="square">
            <a:spAutoFit/>
          </a:bodyPr>
          <a:lstStyle/>
          <a:p>
            <a:pPr>
              <a:lnSpc>
                <a:spcPct val="130000"/>
              </a:lnSpc>
            </a:pPr>
            <a:r>
              <a:rPr lang="en-US" altLang="zh-CN" sz="1200" dirty="0">
                <a:latin typeface="Cambria" panose="02040503050406030204" pitchFamily="18" charset="0"/>
              </a:rPr>
              <a:t>[0                </a:t>
            </a:r>
            <a:r>
              <a:rPr lang="zh-CN" altLang="en-US" sz="1200" dirty="0">
                <a:latin typeface="Cambria" panose="02040503050406030204" pitchFamily="18" charset="0"/>
              </a:rPr>
              <a:t>0.9592       1.8039</a:t>
            </a:r>
            <a:r>
              <a:rPr lang="en-US" altLang="zh-CN" sz="1200" dirty="0">
                <a:latin typeface="Cambria" panose="02040503050406030204" pitchFamily="18" charset="0"/>
              </a:rPr>
              <a:t>]</a:t>
            </a:r>
          </a:p>
          <a:p>
            <a:pPr algn="ctr">
              <a:lnSpc>
                <a:spcPct val="130000"/>
              </a:lnSpc>
            </a:pPr>
            <a:r>
              <a:rPr lang="en-US" altLang="zh-CN" sz="1200" dirty="0">
                <a:latin typeface="Cambria" panose="02040503050406030204" pitchFamily="18" charset="0"/>
              </a:rPr>
              <a:t>. . . . . .</a:t>
            </a:r>
            <a:r>
              <a:rPr lang="zh-CN" altLang="en-US" sz="1200" dirty="0">
                <a:latin typeface="Cambria" panose="02040503050406030204" pitchFamily="18" charset="0"/>
              </a:rPr>
              <a:t>  </a:t>
            </a:r>
            <a:endParaRPr lang="en-US" altLang="zh-CN" sz="1200" dirty="0">
              <a:latin typeface="Cambria" panose="02040503050406030204" pitchFamily="18" charset="0"/>
            </a:endParaRPr>
          </a:p>
          <a:p>
            <a:pPr algn="ctr">
              <a:lnSpc>
                <a:spcPct val="130000"/>
              </a:lnSpc>
            </a:pPr>
            <a:r>
              <a:rPr lang="en-US" altLang="zh-CN" sz="1200" dirty="0">
                <a:latin typeface="Cambria" panose="02040503050406030204" pitchFamily="18" charset="0"/>
              </a:rPr>
              <a:t>. . . . . .</a:t>
            </a:r>
            <a:r>
              <a:rPr lang="zh-CN" altLang="en-US" sz="1200" dirty="0">
                <a:latin typeface="Cambria" panose="02040503050406030204" pitchFamily="18" charset="0"/>
              </a:rPr>
              <a:t>  </a:t>
            </a:r>
            <a:endParaRPr lang="en-US" altLang="zh-CN" sz="1200" dirty="0">
              <a:latin typeface="Cambria" panose="02040503050406030204" pitchFamily="18" charset="0"/>
            </a:endParaRPr>
          </a:p>
          <a:p>
            <a:pPr>
              <a:lnSpc>
                <a:spcPct val="130000"/>
              </a:lnSpc>
            </a:pPr>
            <a:r>
              <a:rPr lang="en-US" altLang="zh-CN" sz="1200" dirty="0">
                <a:latin typeface="Cambria" panose="02040503050406030204" pitchFamily="18" charset="0"/>
              </a:rPr>
              <a:t>[</a:t>
            </a:r>
            <a:r>
              <a:rPr lang="zh-CN" altLang="en-US" sz="1200" dirty="0">
                <a:latin typeface="Cambria" panose="02040503050406030204" pitchFamily="18" charset="0"/>
              </a:rPr>
              <a:t>0.9850     1.5862       </a:t>
            </a:r>
            <a:r>
              <a:rPr lang="en-US" altLang="zh-CN" sz="1200" dirty="0">
                <a:latin typeface="Cambria" panose="02040503050406030204" pitchFamily="18" charset="0"/>
              </a:rPr>
              <a:t>0           ]</a:t>
            </a:r>
            <a:endParaRPr lang="zh-CN" altLang="en-US" sz="1200" dirty="0">
              <a:latin typeface="Cambria" panose="02040503050406030204" pitchFamily="18" charset="0"/>
            </a:endParaRPr>
          </a:p>
        </p:txBody>
      </p:sp>
      <p:cxnSp>
        <p:nvCxnSpPr>
          <p:cNvPr id="111" name="直接连接符 110"/>
          <p:cNvCxnSpPr/>
          <p:nvPr/>
        </p:nvCxnSpPr>
        <p:spPr>
          <a:xfrm flipV="1">
            <a:off x="3831706" y="5775190"/>
            <a:ext cx="1764000" cy="0"/>
          </a:xfrm>
          <a:prstGeom prst="line">
            <a:avLst/>
          </a:prstGeom>
          <a:ln w="28575">
            <a:solidFill>
              <a:schemeClr val="bg1">
                <a:lumMod val="50000"/>
              </a:schemeClr>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61" name="文本框 160"/>
          <p:cNvSpPr txBox="1"/>
          <p:nvPr/>
        </p:nvSpPr>
        <p:spPr>
          <a:xfrm>
            <a:off x="4218529" y="3209130"/>
            <a:ext cx="909223"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Encode</a:t>
            </a:r>
            <a:endParaRPr lang="zh-CN" altLang="en-US" dirty="0">
              <a:latin typeface="Cambria" panose="02040503050406030204" pitchFamily="18" charset="0"/>
            </a:endParaRPr>
          </a:p>
        </p:txBody>
      </p:sp>
      <p:sp>
        <p:nvSpPr>
          <p:cNvPr id="162" name="文本框 161"/>
          <p:cNvSpPr txBox="1"/>
          <p:nvPr/>
        </p:nvSpPr>
        <p:spPr>
          <a:xfrm>
            <a:off x="4264335" y="5765830"/>
            <a:ext cx="912429"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Decode</a:t>
            </a:r>
            <a:endParaRPr lang="zh-CN" altLang="en-US" dirty="0">
              <a:latin typeface="Cambria" panose="02040503050406030204" pitchFamily="18" charset="0"/>
            </a:endParaRPr>
          </a:p>
        </p:txBody>
      </p:sp>
      <p:pic>
        <p:nvPicPr>
          <p:cNvPr id="163" name="图片 162">
            <a:extLst>
              <a:ext uri="{FF2B5EF4-FFF2-40B4-BE49-F238E27FC236}">
                <a16:creationId xmlns:a16="http://schemas.microsoft.com/office/drawing/2014/main" xmlns="" id="{6C8E0A6E-4A54-4AF1-8440-3E41B78AF5C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1000438" y="5011939"/>
            <a:ext cx="908120" cy="607438"/>
          </a:xfrm>
          <a:prstGeom prst="rect">
            <a:avLst/>
          </a:prstGeom>
        </p:spPr>
      </p:pic>
      <p:pic>
        <p:nvPicPr>
          <p:cNvPr id="165" name="图片 164">
            <a:extLst>
              <a:ext uri="{FF2B5EF4-FFF2-40B4-BE49-F238E27FC236}">
                <a16:creationId xmlns:a16="http://schemas.microsoft.com/office/drawing/2014/main" xmlns="" id="{521EF842-AA63-480F-BBC2-49AB390CCBC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2056122" y="5011939"/>
            <a:ext cx="898426" cy="600954"/>
          </a:xfrm>
          <a:prstGeom prst="rect">
            <a:avLst/>
          </a:prstGeom>
        </p:spPr>
      </p:pic>
      <p:pic>
        <p:nvPicPr>
          <p:cNvPr id="166" name="图片 165">
            <a:extLst>
              <a:ext uri="{FF2B5EF4-FFF2-40B4-BE49-F238E27FC236}">
                <a16:creationId xmlns:a16="http://schemas.microsoft.com/office/drawing/2014/main" xmlns="" id="{CFB309E8-90F8-4610-898D-958AB8D029B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2056122" y="5848266"/>
            <a:ext cx="926967" cy="594812"/>
          </a:xfrm>
          <a:prstGeom prst="rect">
            <a:avLst/>
          </a:prstGeom>
        </p:spPr>
      </p:pic>
      <p:pic>
        <p:nvPicPr>
          <p:cNvPr id="167" name="图片 166">
            <a:extLst>
              <a:ext uri="{FF2B5EF4-FFF2-40B4-BE49-F238E27FC236}">
                <a16:creationId xmlns:a16="http://schemas.microsoft.com/office/drawing/2014/main" xmlns="" id="{26A26603-74DC-4B26-9DEA-AF7CC3B4916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a:fillRect/>
          </a:stretch>
        </p:blipFill>
        <p:spPr>
          <a:xfrm>
            <a:off x="1000438" y="5848266"/>
            <a:ext cx="893723" cy="573791"/>
          </a:xfrm>
          <a:prstGeom prst="rect">
            <a:avLst/>
          </a:prstGeom>
        </p:spPr>
      </p:pic>
      <p:sp>
        <p:nvSpPr>
          <p:cNvPr id="168" name="矩形 167"/>
          <p:cNvSpPr/>
          <p:nvPr/>
        </p:nvSpPr>
        <p:spPr>
          <a:xfrm>
            <a:off x="876687" y="4891271"/>
            <a:ext cx="2224322" cy="1669774"/>
          </a:xfrm>
          <a:prstGeom prst="rect">
            <a:avLst/>
          </a:prstGeom>
          <a:noFill/>
          <a:ln w="19050">
            <a:solidFill>
              <a:schemeClr val="bg1">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文本框 168"/>
          <p:cNvSpPr txBox="1"/>
          <p:nvPr/>
        </p:nvSpPr>
        <p:spPr>
          <a:xfrm>
            <a:off x="6352886" y="6254895"/>
            <a:ext cx="2001574"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Clustering Centers</a:t>
            </a:r>
            <a:endParaRPr lang="zh-CN" altLang="en-US" dirty="0">
              <a:latin typeface="Cambria" panose="02040503050406030204" pitchFamily="18" charset="0"/>
            </a:endParaRPr>
          </a:p>
        </p:txBody>
      </p:sp>
      <p:sp>
        <p:nvSpPr>
          <p:cNvPr id="170" name="文本框 169"/>
          <p:cNvSpPr txBox="1"/>
          <p:nvPr/>
        </p:nvSpPr>
        <p:spPr>
          <a:xfrm>
            <a:off x="1147633" y="6487662"/>
            <a:ext cx="1781898"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Reconstructions</a:t>
            </a:r>
            <a:endParaRPr lang="zh-CN" altLang="en-US" dirty="0">
              <a:latin typeface="Cambria" panose="02040503050406030204" pitchFamily="18" charset="0"/>
            </a:endParaRPr>
          </a:p>
        </p:txBody>
      </p:sp>
      <p:sp>
        <p:nvSpPr>
          <p:cNvPr id="171" name="文本框 170"/>
          <p:cNvSpPr txBox="1"/>
          <p:nvPr/>
        </p:nvSpPr>
        <p:spPr>
          <a:xfrm>
            <a:off x="812677" y="3223893"/>
            <a:ext cx="2076018" cy="369332"/>
          </a:xfrm>
          <a:prstGeom prst="rect">
            <a:avLst/>
          </a:prstGeom>
          <a:noFill/>
        </p:spPr>
        <p:txBody>
          <a:bodyPr wrap="none" rtlCol="0">
            <a:spAutoFit/>
          </a:bodyPr>
          <a:lstStyle/>
          <a:p>
            <a:r>
              <a:rPr lang="en-US" altLang="zh-CN" dirty="0">
                <a:latin typeface="Cambria" panose="02040503050406030204" pitchFamily="18" charset="0"/>
                <a:ea typeface="Cambria" panose="02040503050406030204" pitchFamily="18" charset="0"/>
              </a:rPr>
              <a:t>Street View Images</a:t>
            </a:r>
            <a:endParaRPr lang="zh-CN" altLang="en-US" dirty="0">
              <a:latin typeface="Cambria" panose="02040503050406030204" pitchFamily="18" charset="0"/>
            </a:endParaRPr>
          </a:p>
        </p:txBody>
      </p:sp>
      <p:sp>
        <p:nvSpPr>
          <p:cNvPr id="78" name="文本框 77">
            <a:extLst>
              <a:ext uri="{FF2B5EF4-FFF2-40B4-BE49-F238E27FC236}">
                <a16:creationId xmlns:a16="http://schemas.microsoft.com/office/drawing/2014/main" xmlns="" id="{2DA97EFF-3DC0-47E0-A1C8-8EEBD227B54F}"/>
              </a:ext>
            </a:extLst>
          </p:cNvPr>
          <p:cNvSpPr txBox="1"/>
          <p:nvPr/>
        </p:nvSpPr>
        <p:spPr>
          <a:xfrm>
            <a:off x="876687" y="149590"/>
            <a:ext cx="338105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街景图片特征提取</a:t>
            </a:r>
          </a:p>
        </p:txBody>
      </p:sp>
      <p:sp>
        <p:nvSpPr>
          <p:cNvPr id="87" name="矩形 86"/>
          <p:cNvSpPr/>
          <p:nvPr/>
        </p:nvSpPr>
        <p:spPr>
          <a:xfrm>
            <a:off x="207273" y="903011"/>
            <a:ext cx="5208477" cy="532453"/>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3.6. Features extracted by </a:t>
            </a:r>
            <a:r>
              <a:rPr lang="en-US" altLang="zh-CN" sz="2200" b="1" dirty="0" err="1">
                <a:latin typeface="Cambria" panose="02040503050406030204" pitchFamily="18" charset="0"/>
                <a:ea typeface="微软雅黑" panose="020B0503020204020204" pitchFamily="34" charset="-122"/>
              </a:rPr>
              <a:t>Autoencoder</a:t>
            </a:r>
            <a:endParaRPr lang="en-US" altLang="zh-CN" sz="2200" b="1" dirty="0">
              <a:latin typeface="Cambria" panose="02040503050406030204" pitchFamily="18" charset="0"/>
              <a:ea typeface="Cambria" panose="02040503050406030204" pitchFamily="18" charset="0"/>
            </a:endParaRPr>
          </a:p>
        </p:txBody>
      </p:sp>
      <p:grpSp>
        <p:nvGrpSpPr>
          <p:cNvPr id="88" name="组合 87"/>
          <p:cNvGrpSpPr/>
          <p:nvPr/>
        </p:nvGrpSpPr>
        <p:grpSpPr>
          <a:xfrm>
            <a:off x="16181" y="990600"/>
            <a:ext cx="191092" cy="356926"/>
            <a:chOff x="16181" y="988683"/>
            <a:chExt cx="141265" cy="387418"/>
          </a:xfrm>
        </p:grpSpPr>
        <p:sp>
          <p:nvSpPr>
            <p:cNvPr id="89" name="矩形 88"/>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0" name="矩形 89"/>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2" name="矩形 91"/>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2" name="矩形: 圆角 1">
            <a:extLst>
              <a:ext uri="{FF2B5EF4-FFF2-40B4-BE49-F238E27FC236}">
                <a16:creationId xmlns:a16="http://schemas.microsoft.com/office/drawing/2014/main" xmlns="" id="{280DCCB4-8976-4515-BD88-09D359289C82}"/>
              </a:ext>
            </a:extLst>
          </p:cNvPr>
          <p:cNvSpPr/>
          <p:nvPr/>
        </p:nvSpPr>
        <p:spPr>
          <a:xfrm>
            <a:off x="207273" y="1364226"/>
            <a:ext cx="8336379" cy="2183729"/>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3839DBD2-4693-4D00-8919-F158A19B6700}"/>
              </a:ext>
            </a:extLst>
          </p:cNvPr>
          <p:cNvSpPr/>
          <p:nvPr/>
        </p:nvSpPr>
        <p:spPr>
          <a:xfrm>
            <a:off x="3987642" y="1733558"/>
            <a:ext cx="909223" cy="1395185"/>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168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889E-6 7.40741E-7 L 0.00087 0.37361 " pathEditMode="relative" rAng="0" ptsTypes="AA">
                                      <p:cBhvr>
                                        <p:cTn id="6" dur="2000" fill="hold"/>
                                        <p:tgtEl>
                                          <p:spTgt spid="172"/>
                                        </p:tgtEl>
                                        <p:attrNameLst>
                                          <p:attrName>ppt_x</p:attrName>
                                          <p:attrName>ppt_y</p:attrName>
                                        </p:attrNameLst>
                                      </p:cBhvr>
                                      <p:rCtr x="35" y="18681"/>
                                    </p:animMotion>
                                  </p:childTnLst>
                                </p:cTn>
                              </p:par>
                              <p:par>
                                <p:cTn id="7" presetID="42" presetClass="path" presetSubtype="0" accel="50000" decel="50000" fill="hold" grpId="0" nodeType="withEffect">
                                  <p:stCondLst>
                                    <p:cond delay="0"/>
                                  </p:stCondLst>
                                  <p:childTnLst>
                                    <p:animMotion origin="layout" path="M 0.00105 0.03102 L 0.06059 0.37153 " pathEditMode="relative" rAng="0" ptsTypes="AA">
                                      <p:cBhvr>
                                        <p:cTn id="8" dur="2000" fill="hold"/>
                                        <p:tgtEl>
                                          <p:spTgt spid="3"/>
                                        </p:tgtEl>
                                        <p:attrNameLst>
                                          <p:attrName>ppt_x</p:attrName>
                                          <p:attrName>ppt_y</p:attrName>
                                        </p:attrNameLst>
                                      </p:cBhvr>
                                      <p:rCtr x="2969" y="17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585F01C1-8786-4556-8161-A3D78C753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8D0D3B9E-C63F-4712-953F-133B9133095F}"/>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AC31D698-0E8D-4E5E-B86F-A7D41F3585D3}"/>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46A3F110-12D2-4832-AC83-6050BD7C1F67}"/>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1">
            <a:extLst>
              <a:ext uri="{FF2B5EF4-FFF2-40B4-BE49-F238E27FC236}">
                <a16:creationId xmlns:a16="http://schemas.microsoft.com/office/drawing/2014/main" xmlns="" id="{2EAB879E-A366-484F-BD66-0BB41C4E9910}"/>
              </a:ext>
            </a:extLst>
          </p:cNvPr>
          <p:cNvSpPr txBox="1"/>
          <p:nvPr/>
        </p:nvSpPr>
        <p:spPr>
          <a:xfrm>
            <a:off x="3549274" y="2382695"/>
            <a:ext cx="5096885" cy="923330"/>
          </a:xfrm>
          <a:prstGeom prst="rect">
            <a:avLst/>
          </a:prstGeom>
          <a:noFill/>
        </p:spPr>
        <p:txBody>
          <a:bodyPr wrap="square" rtlCol="0">
            <a:spAutoFit/>
          </a:bodyPr>
          <a:lstStyle/>
          <a:p>
            <a:pPr marL="0" lvl="1"/>
            <a:r>
              <a:rPr lang="zh-CN" altLang="en-US" sz="5400" dirty="0">
                <a:solidFill>
                  <a:srgbClr val="014924"/>
                </a:solidFill>
                <a:latin typeface="Arial" panose="020B0604020202020204" pitchFamily="34" charset="0"/>
                <a:ea typeface="微软雅黑" panose="020B0503020204020204" pitchFamily="34" charset="-122"/>
                <a:cs typeface="+mn-ea"/>
                <a:sym typeface="Arial" panose="020B0604020202020204" pitchFamily="34" charset="0"/>
              </a:rPr>
              <a:t>应用实例</a:t>
            </a:r>
          </a:p>
        </p:txBody>
      </p:sp>
      <p:cxnSp>
        <p:nvCxnSpPr>
          <p:cNvPr id="9" name="直接连接符 8">
            <a:extLst>
              <a:ext uri="{FF2B5EF4-FFF2-40B4-BE49-F238E27FC236}">
                <a16:creationId xmlns:a16="http://schemas.microsoft.com/office/drawing/2014/main" xmlns="" id="{5F00F730-D912-49A5-A7AC-B6CD2767618E}"/>
              </a:ext>
            </a:extLst>
          </p:cNvPr>
          <p:cNvCxnSpPr/>
          <p:nvPr/>
        </p:nvCxnSpPr>
        <p:spPr>
          <a:xfrm flipV="1">
            <a:off x="3245529" y="1572665"/>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2">
            <a:extLst>
              <a:ext uri="{FF2B5EF4-FFF2-40B4-BE49-F238E27FC236}">
                <a16:creationId xmlns:a16="http://schemas.microsoft.com/office/drawing/2014/main" xmlns="" id="{C0FCE567-6051-443C-9229-3C602C742DFC}"/>
              </a:ext>
            </a:extLst>
          </p:cNvPr>
          <p:cNvSpPr txBox="1"/>
          <p:nvPr/>
        </p:nvSpPr>
        <p:spPr>
          <a:xfrm>
            <a:off x="1392320" y="4354401"/>
            <a:ext cx="1269470" cy="346249"/>
          </a:xfrm>
          <a:prstGeom prst="rect">
            <a:avLst/>
          </a:prstGeom>
          <a:solidFill>
            <a:srgbClr val="014924"/>
          </a:solidFill>
        </p:spPr>
        <p:txBody>
          <a:bodyPr wrap="square" lIns="0" tIns="0" rIns="0" bIns="0" rtlCol="0">
            <a:spAutoFit/>
          </a:bodyPr>
          <a:lstStyle/>
          <a:p>
            <a:pPr algn="ctr"/>
            <a:r>
              <a:rPr lang="en-US" altLang="zh-CN"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 04</a:t>
            </a:r>
            <a:endPar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组合 13">
            <a:extLst>
              <a:ext uri="{FF2B5EF4-FFF2-40B4-BE49-F238E27FC236}">
                <a16:creationId xmlns:a16="http://schemas.microsoft.com/office/drawing/2014/main" xmlns="" id="{81275BAD-1599-4141-9672-A995E411ABBB}"/>
              </a:ext>
            </a:extLst>
          </p:cNvPr>
          <p:cNvGrpSpPr/>
          <p:nvPr/>
        </p:nvGrpSpPr>
        <p:grpSpPr>
          <a:xfrm>
            <a:off x="1112328" y="2365804"/>
            <a:ext cx="1829454" cy="1829454"/>
            <a:chOff x="2262782" y="1446400"/>
            <a:chExt cx="1301106" cy="1301106"/>
          </a:xfrm>
          <a:solidFill>
            <a:srgbClr val="014924"/>
          </a:solidFill>
        </p:grpSpPr>
        <p:sp>
          <p:nvSpPr>
            <p:cNvPr id="15" name="椭圆 14">
              <a:extLst>
                <a:ext uri="{FF2B5EF4-FFF2-40B4-BE49-F238E27FC236}">
                  <a16:creationId xmlns:a16="http://schemas.microsoft.com/office/drawing/2014/main" xmlns="" id="{6DA6D6F4-094E-47B7-B46B-D159159EDB43}"/>
                </a:ext>
              </a:extLst>
            </p:cNvPr>
            <p:cNvSpPr/>
            <p:nvPr/>
          </p:nvSpPr>
          <p:spPr>
            <a:xfrm>
              <a:off x="2262782" y="1446400"/>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KSO_Shape">
              <a:extLst>
                <a:ext uri="{FF2B5EF4-FFF2-40B4-BE49-F238E27FC236}">
                  <a16:creationId xmlns:a16="http://schemas.microsoft.com/office/drawing/2014/main" xmlns="" id="{8932695D-0DB9-4E09-936A-744DED630742}"/>
                </a:ext>
              </a:extLst>
            </p:cNvPr>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578610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3D38356B-9D52-4F61-AE58-724B8782EF13}"/>
              </a:ext>
            </a:extLst>
          </p:cNvPr>
          <p:cNvSpPr txBox="1"/>
          <p:nvPr/>
        </p:nvSpPr>
        <p:spPr>
          <a:xfrm>
            <a:off x="259080" y="5132705"/>
            <a:ext cx="519430" cy="337185"/>
          </a:xfrm>
          <a:prstGeom prst="rect">
            <a:avLst/>
          </a:prstGeom>
          <a:noFill/>
        </p:spPr>
        <p:txBody>
          <a:bodyPr wrap="square" rtlCol="0" anchor="t">
            <a:spAutoFit/>
          </a:bodyPr>
          <a:lstStyle/>
          <a:p>
            <a:r>
              <a:rPr lang="zh-CN" altLang="en-US" sz="1600" i="1"/>
              <a:t>0.4</a:t>
            </a:r>
          </a:p>
        </p:txBody>
      </p:sp>
      <p:pic>
        <p:nvPicPr>
          <p:cNvPr id="5" name="图片 4" descr="1036_598_0_0">
            <a:extLst>
              <a:ext uri="{FF2B5EF4-FFF2-40B4-BE49-F238E27FC236}">
                <a16:creationId xmlns:a16="http://schemas.microsoft.com/office/drawing/2014/main" xmlns="" id="{C016FECC-1E2C-4E14-9607-97422616E642}"/>
              </a:ext>
            </a:extLst>
          </p:cNvPr>
          <p:cNvPicPr>
            <a:picLocks noChangeAspect="1"/>
          </p:cNvPicPr>
          <p:nvPr/>
        </p:nvPicPr>
        <p:blipFill>
          <a:blip r:embed="rId2" cstate="screen">
            <a:lum bright="6000"/>
            <a:extLst>
              <a:ext uri="{28A0092B-C50C-407E-A947-70E740481C1C}">
                <a14:useLocalDpi xmlns:a14="http://schemas.microsoft.com/office/drawing/2010/main"/>
              </a:ext>
            </a:extLst>
          </a:blip>
          <a:srcRect/>
          <a:stretch>
            <a:fillRect/>
          </a:stretch>
        </p:blipFill>
        <p:spPr>
          <a:xfrm>
            <a:off x="876300" y="3871595"/>
            <a:ext cx="1381125" cy="923290"/>
          </a:xfrm>
          <a:prstGeom prst="rect">
            <a:avLst/>
          </a:prstGeom>
        </p:spPr>
      </p:pic>
      <p:sp>
        <p:nvSpPr>
          <p:cNvPr id="6" name="文本框 5">
            <a:extLst>
              <a:ext uri="{FF2B5EF4-FFF2-40B4-BE49-F238E27FC236}">
                <a16:creationId xmlns:a16="http://schemas.microsoft.com/office/drawing/2014/main" xmlns="" id="{CEE12807-1890-495C-92CC-33498CF59E19}"/>
              </a:ext>
            </a:extLst>
          </p:cNvPr>
          <p:cNvSpPr txBox="1"/>
          <p:nvPr/>
        </p:nvSpPr>
        <p:spPr>
          <a:xfrm>
            <a:off x="233680" y="4149090"/>
            <a:ext cx="544830" cy="337185"/>
          </a:xfrm>
          <a:prstGeom prst="rect">
            <a:avLst/>
          </a:prstGeom>
          <a:noFill/>
        </p:spPr>
        <p:txBody>
          <a:bodyPr wrap="square" rtlCol="0" anchor="t">
            <a:spAutoFit/>
          </a:bodyPr>
          <a:lstStyle/>
          <a:p>
            <a:r>
              <a:rPr lang="zh-CN" altLang="en-US" sz="1600" i="1"/>
              <a:t>0.</a:t>
            </a:r>
            <a:r>
              <a:rPr lang="en-US" altLang="zh-CN" sz="1600" i="1"/>
              <a:t>3</a:t>
            </a:r>
          </a:p>
        </p:txBody>
      </p:sp>
      <p:pic>
        <p:nvPicPr>
          <p:cNvPr id="7" name="图片 6" descr="1132_641_270_0">
            <a:extLst>
              <a:ext uri="{FF2B5EF4-FFF2-40B4-BE49-F238E27FC236}">
                <a16:creationId xmlns:a16="http://schemas.microsoft.com/office/drawing/2014/main" xmlns="" id="{943CBB59-9762-4F26-957E-F6BAB6637103}"/>
              </a:ext>
            </a:extLst>
          </p:cNvPr>
          <p:cNvPicPr>
            <a:picLocks noChangeAspect="1"/>
          </p:cNvPicPr>
          <p:nvPr/>
        </p:nvPicPr>
        <p:blipFill>
          <a:blip r:embed="rId3" cstate="screen">
            <a:lum bright="6000"/>
            <a:extLst>
              <a:ext uri="{28A0092B-C50C-407E-A947-70E740481C1C}">
                <a14:useLocalDpi xmlns:a14="http://schemas.microsoft.com/office/drawing/2010/main"/>
              </a:ext>
            </a:extLst>
          </a:blip>
          <a:srcRect/>
          <a:stretch>
            <a:fillRect/>
          </a:stretch>
        </p:blipFill>
        <p:spPr>
          <a:xfrm>
            <a:off x="2336165" y="3878580"/>
            <a:ext cx="1381760" cy="926465"/>
          </a:xfrm>
          <a:prstGeom prst="rect">
            <a:avLst/>
          </a:prstGeom>
        </p:spPr>
      </p:pic>
      <p:pic>
        <p:nvPicPr>
          <p:cNvPr id="8" name="图片 7" descr="1160_657_90_0">
            <a:extLst>
              <a:ext uri="{FF2B5EF4-FFF2-40B4-BE49-F238E27FC236}">
                <a16:creationId xmlns:a16="http://schemas.microsoft.com/office/drawing/2014/main" xmlns="" id="{D49ADDA6-6EB4-475C-954E-DBA9A0606D7C}"/>
              </a:ext>
            </a:extLst>
          </p:cNvPr>
          <p:cNvPicPr>
            <a:picLocks noChangeAspect="1"/>
          </p:cNvPicPr>
          <p:nvPr/>
        </p:nvPicPr>
        <p:blipFill>
          <a:blip r:embed="rId4" cstate="screen">
            <a:lum bright="6000"/>
            <a:extLst>
              <a:ext uri="{28A0092B-C50C-407E-A947-70E740481C1C}">
                <a14:useLocalDpi xmlns:a14="http://schemas.microsoft.com/office/drawing/2010/main"/>
              </a:ext>
            </a:extLst>
          </a:blip>
          <a:srcRect/>
          <a:stretch>
            <a:fillRect/>
          </a:stretch>
        </p:blipFill>
        <p:spPr>
          <a:xfrm>
            <a:off x="875665" y="2885440"/>
            <a:ext cx="1381760" cy="925195"/>
          </a:xfrm>
          <a:prstGeom prst="rect">
            <a:avLst/>
          </a:prstGeom>
        </p:spPr>
      </p:pic>
      <p:pic>
        <p:nvPicPr>
          <p:cNvPr id="9" name="图片 8" descr="1217_691_180_0">
            <a:extLst>
              <a:ext uri="{FF2B5EF4-FFF2-40B4-BE49-F238E27FC236}">
                <a16:creationId xmlns:a16="http://schemas.microsoft.com/office/drawing/2014/main" xmlns="" id="{0A5F30CD-D646-4A7E-8409-40A415BD0AC4}"/>
              </a:ext>
            </a:extLst>
          </p:cNvPr>
          <p:cNvPicPr>
            <a:picLocks noChangeAspect="1"/>
          </p:cNvPicPr>
          <p:nvPr/>
        </p:nvPicPr>
        <p:blipFill>
          <a:blip r:embed="rId5" cstate="screen">
            <a:lum bright="6000"/>
            <a:extLst>
              <a:ext uri="{28A0092B-C50C-407E-A947-70E740481C1C}">
                <a14:useLocalDpi xmlns:a14="http://schemas.microsoft.com/office/drawing/2010/main"/>
              </a:ext>
            </a:extLst>
          </a:blip>
          <a:srcRect/>
          <a:stretch>
            <a:fillRect/>
          </a:stretch>
        </p:blipFill>
        <p:spPr>
          <a:xfrm>
            <a:off x="2336165" y="2893695"/>
            <a:ext cx="1381125" cy="925195"/>
          </a:xfrm>
          <a:prstGeom prst="rect">
            <a:avLst/>
          </a:prstGeom>
        </p:spPr>
      </p:pic>
      <p:pic>
        <p:nvPicPr>
          <p:cNvPr id="10" name="图片 9" descr="1219_692_0_0">
            <a:extLst>
              <a:ext uri="{FF2B5EF4-FFF2-40B4-BE49-F238E27FC236}">
                <a16:creationId xmlns:a16="http://schemas.microsoft.com/office/drawing/2014/main" xmlns="" id="{62A058EA-3A52-47DE-835F-C940EB1A0021}"/>
              </a:ext>
            </a:extLst>
          </p:cNvPr>
          <p:cNvPicPr>
            <a:picLocks noChangeAspect="1"/>
          </p:cNvPicPr>
          <p:nvPr/>
        </p:nvPicPr>
        <p:blipFill>
          <a:blip r:embed="rId6" cstate="screen">
            <a:lum bright="6000"/>
            <a:extLst>
              <a:ext uri="{28A0092B-C50C-407E-A947-70E740481C1C}">
                <a14:useLocalDpi xmlns:a14="http://schemas.microsoft.com/office/drawing/2010/main"/>
              </a:ext>
            </a:extLst>
          </a:blip>
          <a:srcRect/>
          <a:stretch>
            <a:fillRect/>
          </a:stretch>
        </p:blipFill>
        <p:spPr>
          <a:xfrm>
            <a:off x="875665" y="911860"/>
            <a:ext cx="1381760" cy="926465"/>
          </a:xfrm>
          <a:prstGeom prst="rect">
            <a:avLst/>
          </a:prstGeom>
        </p:spPr>
      </p:pic>
      <p:pic>
        <p:nvPicPr>
          <p:cNvPr id="11" name="图片 10" descr="1266_722_270_0">
            <a:extLst>
              <a:ext uri="{FF2B5EF4-FFF2-40B4-BE49-F238E27FC236}">
                <a16:creationId xmlns:a16="http://schemas.microsoft.com/office/drawing/2014/main" xmlns="" id="{A16EDD93-A6B2-4397-9B16-EA78F472DC59}"/>
              </a:ext>
            </a:extLst>
          </p:cNvPr>
          <p:cNvPicPr>
            <a:picLocks noChangeAspect="1"/>
          </p:cNvPicPr>
          <p:nvPr/>
        </p:nvPicPr>
        <p:blipFill>
          <a:blip r:embed="rId7" cstate="screen">
            <a:lum bright="6000"/>
            <a:extLst>
              <a:ext uri="{28A0092B-C50C-407E-A947-70E740481C1C}">
                <a14:useLocalDpi xmlns:a14="http://schemas.microsoft.com/office/drawing/2010/main"/>
              </a:ext>
            </a:extLst>
          </a:blip>
          <a:srcRect/>
          <a:stretch>
            <a:fillRect/>
          </a:stretch>
        </p:blipFill>
        <p:spPr>
          <a:xfrm>
            <a:off x="2336165" y="918845"/>
            <a:ext cx="1381125" cy="927735"/>
          </a:xfrm>
          <a:prstGeom prst="rect">
            <a:avLst/>
          </a:prstGeom>
        </p:spPr>
      </p:pic>
      <p:pic>
        <p:nvPicPr>
          <p:cNvPr id="12" name="图片 11" descr="1258_716_180_0">
            <a:extLst>
              <a:ext uri="{FF2B5EF4-FFF2-40B4-BE49-F238E27FC236}">
                <a16:creationId xmlns:a16="http://schemas.microsoft.com/office/drawing/2014/main" xmlns="" id="{99C3CC81-7046-493C-BAE1-B1E7D6C54329}"/>
              </a:ext>
            </a:extLst>
          </p:cNvPr>
          <p:cNvPicPr>
            <a:picLocks noChangeAspect="1"/>
          </p:cNvPicPr>
          <p:nvPr/>
        </p:nvPicPr>
        <p:blipFill>
          <a:blip r:embed="rId8" cstate="screen">
            <a:lum bright="6000"/>
            <a:extLst>
              <a:ext uri="{28A0092B-C50C-407E-A947-70E740481C1C}">
                <a14:useLocalDpi xmlns:a14="http://schemas.microsoft.com/office/drawing/2010/main"/>
              </a:ext>
            </a:extLst>
          </a:blip>
          <a:srcRect/>
          <a:stretch>
            <a:fillRect/>
          </a:stretch>
        </p:blipFill>
        <p:spPr>
          <a:xfrm>
            <a:off x="875665" y="1899285"/>
            <a:ext cx="1377950" cy="925195"/>
          </a:xfrm>
          <a:prstGeom prst="rect">
            <a:avLst/>
          </a:prstGeom>
        </p:spPr>
      </p:pic>
      <p:pic>
        <p:nvPicPr>
          <p:cNvPr id="13" name="图片 12" descr="1290_739_0_0">
            <a:extLst>
              <a:ext uri="{FF2B5EF4-FFF2-40B4-BE49-F238E27FC236}">
                <a16:creationId xmlns:a16="http://schemas.microsoft.com/office/drawing/2014/main" xmlns="" id="{2A43C1CF-CA78-49AE-ACA9-BDC93379628A}"/>
              </a:ext>
            </a:extLst>
          </p:cNvPr>
          <p:cNvPicPr>
            <a:picLocks noChangeAspect="1"/>
          </p:cNvPicPr>
          <p:nvPr/>
        </p:nvPicPr>
        <p:blipFill>
          <a:blip r:embed="rId9" cstate="screen">
            <a:lum bright="6000"/>
            <a:extLst>
              <a:ext uri="{28A0092B-C50C-407E-A947-70E740481C1C}">
                <a14:useLocalDpi xmlns:a14="http://schemas.microsoft.com/office/drawing/2010/main"/>
              </a:ext>
            </a:extLst>
          </a:blip>
          <a:srcRect/>
          <a:stretch>
            <a:fillRect/>
          </a:stretch>
        </p:blipFill>
        <p:spPr>
          <a:xfrm>
            <a:off x="876300" y="5838825"/>
            <a:ext cx="1376680" cy="933450"/>
          </a:xfrm>
          <a:prstGeom prst="rect">
            <a:avLst/>
          </a:prstGeom>
        </p:spPr>
      </p:pic>
      <p:pic>
        <p:nvPicPr>
          <p:cNvPr id="14" name="图片 13" descr="1297_745_90_0">
            <a:extLst>
              <a:ext uri="{FF2B5EF4-FFF2-40B4-BE49-F238E27FC236}">
                <a16:creationId xmlns:a16="http://schemas.microsoft.com/office/drawing/2014/main" xmlns="" id="{DBA1F86B-C6A3-4F00-BA99-7FAA907E452A}"/>
              </a:ext>
            </a:extLst>
          </p:cNvPr>
          <p:cNvPicPr>
            <a:picLocks noChangeAspect="1"/>
          </p:cNvPicPr>
          <p:nvPr/>
        </p:nvPicPr>
        <p:blipFill>
          <a:blip r:embed="rId10" cstate="screen">
            <a:lum bright="6000"/>
            <a:extLst>
              <a:ext uri="{28A0092B-C50C-407E-A947-70E740481C1C}">
                <a14:useLocalDpi xmlns:a14="http://schemas.microsoft.com/office/drawing/2010/main"/>
              </a:ext>
            </a:extLst>
          </a:blip>
          <a:srcRect/>
          <a:stretch>
            <a:fillRect/>
          </a:stretch>
        </p:blipFill>
        <p:spPr>
          <a:xfrm>
            <a:off x="873760" y="4855845"/>
            <a:ext cx="1379855" cy="922020"/>
          </a:xfrm>
          <a:prstGeom prst="rect">
            <a:avLst/>
          </a:prstGeom>
        </p:spPr>
      </p:pic>
      <p:pic>
        <p:nvPicPr>
          <p:cNvPr id="15" name="图片 14" descr="131_83_0_0">
            <a:extLst>
              <a:ext uri="{FF2B5EF4-FFF2-40B4-BE49-F238E27FC236}">
                <a16:creationId xmlns:a16="http://schemas.microsoft.com/office/drawing/2014/main" xmlns="" id="{1C494B94-25E6-470C-8549-354DD40309D0}"/>
              </a:ext>
            </a:extLst>
          </p:cNvPr>
          <p:cNvPicPr>
            <a:picLocks noChangeAspect="1"/>
          </p:cNvPicPr>
          <p:nvPr/>
        </p:nvPicPr>
        <p:blipFill>
          <a:blip r:embed="rId11" cstate="screen">
            <a:lum bright="18000" contrast="-6000"/>
            <a:extLst>
              <a:ext uri="{28A0092B-C50C-407E-A947-70E740481C1C}">
                <a14:useLocalDpi xmlns:a14="http://schemas.microsoft.com/office/drawing/2010/main"/>
              </a:ext>
            </a:extLst>
          </a:blip>
          <a:srcRect/>
          <a:stretch>
            <a:fillRect/>
          </a:stretch>
        </p:blipFill>
        <p:spPr>
          <a:xfrm>
            <a:off x="2336165" y="1906270"/>
            <a:ext cx="1380490" cy="927735"/>
          </a:xfrm>
          <a:prstGeom prst="rect">
            <a:avLst/>
          </a:prstGeom>
        </p:spPr>
      </p:pic>
      <p:pic>
        <p:nvPicPr>
          <p:cNvPr id="16" name="图片 15" descr="1415_839_90_0">
            <a:extLst>
              <a:ext uri="{FF2B5EF4-FFF2-40B4-BE49-F238E27FC236}">
                <a16:creationId xmlns:a16="http://schemas.microsoft.com/office/drawing/2014/main" xmlns="" id="{C6E28D24-BCE1-4D88-85BD-4611345CD913}"/>
              </a:ext>
            </a:extLst>
          </p:cNvPr>
          <p:cNvPicPr>
            <a:picLocks noChangeAspect="1"/>
          </p:cNvPicPr>
          <p:nvPr/>
        </p:nvPicPr>
        <p:blipFill>
          <a:blip r:embed="rId12" cstate="screen">
            <a:lum bright="6000"/>
            <a:extLst>
              <a:ext uri="{28A0092B-C50C-407E-A947-70E740481C1C}">
                <a14:useLocalDpi xmlns:a14="http://schemas.microsoft.com/office/drawing/2010/main"/>
              </a:ext>
            </a:extLst>
          </a:blip>
          <a:srcRect/>
          <a:stretch>
            <a:fillRect/>
          </a:stretch>
        </p:blipFill>
        <p:spPr>
          <a:xfrm>
            <a:off x="2336165" y="5848350"/>
            <a:ext cx="1381125" cy="924560"/>
          </a:xfrm>
          <a:prstGeom prst="rect">
            <a:avLst/>
          </a:prstGeom>
        </p:spPr>
      </p:pic>
      <p:sp>
        <p:nvSpPr>
          <p:cNvPr id="17" name="文本框 16">
            <a:extLst>
              <a:ext uri="{FF2B5EF4-FFF2-40B4-BE49-F238E27FC236}">
                <a16:creationId xmlns:a16="http://schemas.microsoft.com/office/drawing/2014/main" xmlns="" id="{45378754-23B7-4486-9E05-109A1A732653}"/>
              </a:ext>
            </a:extLst>
          </p:cNvPr>
          <p:cNvSpPr txBox="1"/>
          <p:nvPr/>
        </p:nvSpPr>
        <p:spPr>
          <a:xfrm>
            <a:off x="259080" y="3163570"/>
            <a:ext cx="544830" cy="337185"/>
          </a:xfrm>
          <a:prstGeom prst="rect">
            <a:avLst/>
          </a:prstGeom>
          <a:noFill/>
        </p:spPr>
        <p:txBody>
          <a:bodyPr wrap="square" rtlCol="0" anchor="t">
            <a:spAutoFit/>
          </a:bodyPr>
          <a:lstStyle/>
          <a:p>
            <a:r>
              <a:rPr lang="zh-CN" altLang="en-US" sz="1600" i="1"/>
              <a:t>0.</a:t>
            </a:r>
            <a:r>
              <a:rPr lang="en-US" altLang="zh-CN" sz="1600" i="1"/>
              <a:t>2</a:t>
            </a:r>
          </a:p>
        </p:txBody>
      </p:sp>
      <p:sp>
        <p:nvSpPr>
          <p:cNvPr id="18" name="文本框 17">
            <a:extLst>
              <a:ext uri="{FF2B5EF4-FFF2-40B4-BE49-F238E27FC236}">
                <a16:creationId xmlns:a16="http://schemas.microsoft.com/office/drawing/2014/main" xmlns="" id="{8A0DFE5D-F5FB-44DE-87C1-DA6BDFB2AFB2}"/>
              </a:ext>
            </a:extLst>
          </p:cNvPr>
          <p:cNvSpPr txBox="1"/>
          <p:nvPr/>
        </p:nvSpPr>
        <p:spPr>
          <a:xfrm>
            <a:off x="259080" y="2177415"/>
            <a:ext cx="544830" cy="337185"/>
          </a:xfrm>
          <a:prstGeom prst="rect">
            <a:avLst/>
          </a:prstGeom>
          <a:noFill/>
        </p:spPr>
        <p:txBody>
          <a:bodyPr wrap="square" rtlCol="0" anchor="t">
            <a:spAutoFit/>
          </a:bodyPr>
          <a:lstStyle/>
          <a:p>
            <a:r>
              <a:rPr lang="zh-CN" altLang="en-US" sz="1600" i="1"/>
              <a:t>0.</a:t>
            </a:r>
            <a:r>
              <a:rPr lang="en-US" altLang="zh-CN" sz="1600" i="1"/>
              <a:t>1</a:t>
            </a:r>
          </a:p>
        </p:txBody>
      </p:sp>
      <p:sp>
        <p:nvSpPr>
          <p:cNvPr id="19" name="文本框 18">
            <a:extLst>
              <a:ext uri="{FF2B5EF4-FFF2-40B4-BE49-F238E27FC236}">
                <a16:creationId xmlns:a16="http://schemas.microsoft.com/office/drawing/2014/main" xmlns="" id="{DB795273-8897-4B0C-AB62-47778766D103}"/>
              </a:ext>
            </a:extLst>
          </p:cNvPr>
          <p:cNvSpPr txBox="1"/>
          <p:nvPr/>
        </p:nvSpPr>
        <p:spPr>
          <a:xfrm>
            <a:off x="151765" y="1190625"/>
            <a:ext cx="750570" cy="337185"/>
          </a:xfrm>
          <a:prstGeom prst="rect">
            <a:avLst/>
          </a:prstGeom>
          <a:noFill/>
        </p:spPr>
        <p:txBody>
          <a:bodyPr wrap="square" rtlCol="0" anchor="t">
            <a:spAutoFit/>
          </a:bodyPr>
          <a:lstStyle/>
          <a:p>
            <a:r>
              <a:rPr lang="en-US" altLang="zh-CN" sz="1600" i="1"/>
              <a:t>&lt; 0.1</a:t>
            </a:r>
          </a:p>
        </p:txBody>
      </p:sp>
      <p:sp>
        <p:nvSpPr>
          <p:cNvPr id="20" name="文本框 19">
            <a:extLst>
              <a:ext uri="{FF2B5EF4-FFF2-40B4-BE49-F238E27FC236}">
                <a16:creationId xmlns:a16="http://schemas.microsoft.com/office/drawing/2014/main" xmlns="" id="{2A2E7FBC-A37A-4F54-8002-64143361DF07}"/>
              </a:ext>
            </a:extLst>
          </p:cNvPr>
          <p:cNvSpPr txBox="1"/>
          <p:nvPr/>
        </p:nvSpPr>
        <p:spPr>
          <a:xfrm>
            <a:off x="184785" y="6121400"/>
            <a:ext cx="726440" cy="337185"/>
          </a:xfrm>
          <a:prstGeom prst="rect">
            <a:avLst/>
          </a:prstGeom>
          <a:noFill/>
        </p:spPr>
        <p:txBody>
          <a:bodyPr wrap="square" rtlCol="0" anchor="t">
            <a:spAutoFit/>
          </a:bodyPr>
          <a:lstStyle/>
          <a:p>
            <a:r>
              <a:rPr lang="en-US" altLang="zh-CN" sz="1600" i="1"/>
              <a:t>≥</a:t>
            </a:r>
            <a:r>
              <a:rPr lang="zh-CN" altLang="en-US" sz="1600" i="1"/>
              <a:t>0.</a:t>
            </a:r>
            <a:r>
              <a:rPr lang="en-US" altLang="zh-CN" sz="1600" i="1"/>
              <a:t>5</a:t>
            </a:r>
          </a:p>
        </p:txBody>
      </p:sp>
      <p:pic>
        <p:nvPicPr>
          <p:cNvPr id="21" name="图片 20" descr="1728_1051_180_0">
            <a:extLst>
              <a:ext uri="{FF2B5EF4-FFF2-40B4-BE49-F238E27FC236}">
                <a16:creationId xmlns:a16="http://schemas.microsoft.com/office/drawing/2014/main" xmlns="" id="{F3B2EB3D-C598-4A1C-815A-335342354E7D}"/>
              </a:ext>
            </a:extLst>
          </p:cNvPr>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a:xfrm>
            <a:off x="2336165" y="4855210"/>
            <a:ext cx="1376045" cy="922655"/>
          </a:xfrm>
          <a:prstGeom prst="rect">
            <a:avLst/>
          </a:prstGeom>
        </p:spPr>
      </p:pic>
      <p:sp>
        <p:nvSpPr>
          <p:cNvPr id="22" name="文本框 21">
            <a:extLst>
              <a:ext uri="{FF2B5EF4-FFF2-40B4-BE49-F238E27FC236}">
                <a16:creationId xmlns:a16="http://schemas.microsoft.com/office/drawing/2014/main" xmlns="" id="{9D972818-23F7-49FC-8934-8AC4F60E2166}"/>
              </a:ext>
            </a:extLst>
          </p:cNvPr>
          <p:cNvSpPr txBox="1"/>
          <p:nvPr/>
        </p:nvSpPr>
        <p:spPr>
          <a:xfrm>
            <a:off x="4058285" y="4486275"/>
            <a:ext cx="5000625" cy="1050290"/>
          </a:xfrm>
          <a:prstGeom prst="rect">
            <a:avLst/>
          </a:prstGeom>
          <a:noFill/>
        </p:spPr>
        <p:txBody>
          <a:bodyPr wrap="square" rtlCol="0">
            <a:spAutoFit/>
          </a:bodyPr>
          <a:lstStyle/>
          <a:p>
            <a:pPr marL="171450" indent="-171450" fontAlgn="auto">
              <a:lnSpc>
                <a:spcPct val="130000"/>
              </a:lnSpc>
              <a:buFont typeface="Wingdings" panose="05000000000000000000" charset="0"/>
              <a:buChar char=""/>
            </a:pPr>
            <a:r>
              <a:rPr lang="zh-CN" altLang="en-US" sz="1200" dirty="0">
                <a:latin typeface="微软雅黑" panose="020B0503020204020204" charset="-122"/>
                <a:ea typeface="微软雅黑" panose="020B0503020204020204" charset="-122"/>
              </a:rPr>
              <a:t>街道绿化较高的地区主要分布在南海、禅城、顺德地区（</a:t>
            </a:r>
            <a:r>
              <a:rPr lang="en-US" altLang="zh-CN" sz="1200" dirty="0">
                <a:latin typeface="微软雅黑" panose="020B0503020204020204" charset="-122"/>
                <a:ea typeface="微软雅黑" panose="020B0503020204020204" charset="-122"/>
              </a:rPr>
              <a:t>GI</a:t>
            </a:r>
            <a:r>
              <a:rPr lang="zh-CN" altLang="en-US" sz="1200" dirty="0">
                <a:latin typeface="微软雅黑" panose="020B0503020204020204" charset="-122"/>
                <a:ea typeface="微软雅黑" panose="020B0503020204020204" charset="-122"/>
              </a:rPr>
              <a:t>值</a:t>
            </a:r>
            <a:r>
              <a:rPr lang="en-US" altLang="zh-CN" sz="1200" dirty="0">
                <a:latin typeface="微软雅黑" panose="020B0503020204020204" charset="-122"/>
                <a:ea typeface="微软雅黑" panose="020B0503020204020204" charset="-122"/>
              </a:rPr>
              <a:t>0.13~0.15</a:t>
            </a:r>
            <a:r>
              <a:rPr lang="zh-CN" altLang="en-US" sz="1200" dirty="0">
                <a:latin typeface="微软雅黑" panose="020B0503020204020204" charset="-122"/>
                <a:ea typeface="微软雅黑" panose="020B0503020204020204" charset="-122"/>
              </a:rPr>
              <a:t>）。</a:t>
            </a:r>
          </a:p>
          <a:p>
            <a:pPr marL="171450" indent="-171450" fontAlgn="auto">
              <a:lnSpc>
                <a:spcPct val="130000"/>
              </a:lnSpc>
              <a:buFont typeface="Wingdings" panose="05000000000000000000" charset="0"/>
              <a:buChar char=""/>
            </a:pPr>
            <a:r>
              <a:rPr lang="zh-CN" altLang="en-US" sz="1200" dirty="0">
                <a:latin typeface="微软雅黑" panose="020B0503020204020204" charset="-122"/>
                <a:ea typeface="微软雅黑" panose="020B0503020204020204" charset="-122"/>
              </a:rPr>
              <a:t>高明、三水等地区的街道绿化程度普遍不高（</a:t>
            </a:r>
            <a:r>
              <a:rPr lang="en-US" altLang="zh-CN" sz="1200" dirty="0">
                <a:latin typeface="微软雅黑" panose="020B0503020204020204" charset="-122"/>
                <a:ea typeface="微软雅黑" panose="020B0503020204020204" charset="-122"/>
                <a:sym typeface="+mn-ea"/>
              </a:rPr>
              <a:t>GVI</a:t>
            </a:r>
            <a:r>
              <a:rPr lang="zh-CN" altLang="en-US" sz="1200" dirty="0">
                <a:latin typeface="微软雅黑" panose="020B0503020204020204" charset="-122"/>
                <a:ea typeface="微软雅黑" panose="020B0503020204020204" charset="-122"/>
                <a:sym typeface="+mn-ea"/>
              </a:rPr>
              <a:t>值</a:t>
            </a:r>
            <a:r>
              <a:rPr lang="zh-CN" altLang="en-US" sz="1200" dirty="0">
                <a:latin typeface="微软雅黑" panose="020B0503020204020204" charset="-122"/>
                <a:ea typeface="微软雅黑" panose="020B0503020204020204" charset="-122"/>
              </a:rPr>
              <a:t>低于</a:t>
            </a:r>
            <a:r>
              <a:rPr lang="en-US" altLang="zh-CN" sz="1200" dirty="0">
                <a:latin typeface="微软雅黑" panose="020B0503020204020204" charset="-122"/>
                <a:ea typeface="微软雅黑" panose="020B0503020204020204" charset="-122"/>
              </a:rPr>
              <a:t>0.1</a:t>
            </a:r>
            <a:r>
              <a:rPr lang="zh-CN" altLang="en-US" sz="1200" dirty="0">
                <a:latin typeface="微软雅黑" panose="020B0503020204020204" charset="-122"/>
                <a:ea typeface="微软雅黑" panose="020B0503020204020204" charset="-122"/>
              </a:rPr>
              <a:t>）。</a:t>
            </a:r>
          </a:p>
          <a:p>
            <a:pPr marL="171450" indent="-171450" fontAlgn="auto">
              <a:lnSpc>
                <a:spcPct val="130000"/>
              </a:lnSpc>
              <a:buFont typeface="Wingdings" panose="05000000000000000000" charset="0"/>
              <a:buChar char=""/>
            </a:pPr>
            <a:r>
              <a:rPr lang="zh-CN" altLang="en-US" sz="1200" dirty="0">
                <a:latin typeface="微软雅黑" panose="020B0503020204020204" charset="-122"/>
                <a:ea typeface="微软雅黑" panose="020B0503020204020204" charset="-122"/>
              </a:rPr>
              <a:t>快速路的绿化程度最高，国道最低。</a:t>
            </a:r>
          </a:p>
        </p:txBody>
      </p:sp>
      <p:graphicFrame>
        <p:nvGraphicFramePr>
          <p:cNvPr id="23" name="图表 22">
            <a:extLst>
              <a:ext uri="{FF2B5EF4-FFF2-40B4-BE49-F238E27FC236}">
                <a16:creationId xmlns:a16="http://schemas.microsoft.com/office/drawing/2014/main" xmlns="" id="{F59E8C69-6F2A-4594-8A8E-436893D73172}"/>
              </a:ext>
            </a:extLst>
          </p:cNvPr>
          <p:cNvGraphicFramePr/>
          <p:nvPr/>
        </p:nvGraphicFramePr>
        <p:xfrm>
          <a:off x="7478395" y="911860"/>
          <a:ext cx="1382395" cy="3096260"/>
        </p:xfrm>
        <a:graphic>
          <a:graphicData uri="http://schemas.openxmlformats.org/drawingml/2006/chart">
            <c:chart xmlns:c="http://schemas.openxmlformats.org/drawingml/2006/chart" xmlns:r="http://schemas.openxmlformats.org/officeDocument/2006/relationships" r:id="rId14"/>
          </a:graphicData>
        </a:graphic>
      </p:graphicFrame>
      <p:grpSp>
        <p:nvGrpSpPr>
          <p:cNvPr id="24" name="组合 23">
            <a:extLst>
              <a:ext uri="{FF2B5EF4-FFF2-40B4-BE49-F238E27FC236}">
                <a16:creationId xmlns:a16="http://schemas.microsoft.com/office/drawing/2014/main" xmlns="" id="{917E896A-E237-4F35-9478-EB4C3BA6A9AB}"/>
              </a:ext>
            </a:extLst>
          </p:cNvPr>
          <p:cNvGrpSpPr/>
          <p:nvPr/>
        </p:nvGrpSpPr>
        <p:grpSpPr>
          <a:xfrm>
            <a:off x="3962400" y="974089"/>
            <a:ext cx="3267075" cy="3512185"/>
            <a:chOff x="6181" y="1619"/>
            <a:chExt cx="4694" cy="5142"/>
          </a:xfrm>
        </p:grpSpPr>
        <p:pic>
          <p:nvPicPr>
            <p:cNvPr id="25" name="图片 24" descr="路网绿化指数">
              <a:extLst>
                <a:ext uri="{FF2B5EF4-FFF2-40B4-BE49-F238E27FC236}">
                  <a16:creationId xmlns:a16="http://schemas.microsoft.com/office/drawing/2014/main" xmlns="" id="{9B7C1326-FB17-492D-9D0E-A67E541AF62F}"/>
                </a:ext>
              </a:extLst>
            </p:cNvPr>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a:xfrm>
              <a:off x="6181" y="1619"/>
              <a:ext cx="4694" cy="5143"/>
            </a:xfrm>
            <a:prstGeom prst="rect">
              <a:avLst/>
            </a:prstGeom>
          </p:spPr>
        </p:pic>
        <p:sp>
          <p:nvSpPr>
            <p:cNvPr id="26" name="椭圆 25">
              <a:extLst>
                <a:ext uri="{FF2B5EF4-FFF2-40B4-BE49-F238E27FC236}">
                  <a16:creationId xmlns:a16="http://schemas.microsoft.com/office/drawing/2014/main" xmlns="" id="{D1A37B29-A417-444A-B0F9-0457E6A46287}"/>
                </a:ext>
              </a:extLst>
            </p:cNvPr>
            <p:cNvSpPr/>
            <p:nvPr/>
          </p:nvSpPr>
          <p:spPr>
            <a:xfrm rot="19560000">
              <a:off x="8752" y="2972"/>
              <a:ext cx="1049" cy="2676"/>
            </a:xfrm>
            <a:prstGeom prst="ellipse">
              <a:avLst/>
            </a:prstGeom>
            <a:noFill/>
            <a:ln w="19050">
              <a:solidFill>
                <a:srgbClr val="C0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7" name="图表 26">
            <a:extLst>
              <a:ext uri="{FF2B5EF4-FFF2-40B4-BE49-F238E27FC236}">
                <a16:creationId xmlns:a16="http://schemas.microsoft.com/office/drawing/2014/main" xmlns="" id="{49886DFB-BE9E-464A-835B-88BB1A4C21AD}"/>
              </a:ext>
            </a:extLst>
          </p:cNvPr>
          <p:cNvGraphicFramePr/>
          <p:nvPr/>
        </p:nvGraphicFramePr>
        <p:xfrm>
          <a:off x="4058285" y="5417185"/>
          <a:ext cx="4572000" cy="1429385"/>
        </p:xfrm>
        <a:graphic>
          <a:graphicData uri="http://schemas.openxmlformats.org/drawingml/2006/chart">
            <c:chart xmlns:c="http://schemas.openxmlformats.org/drawingml/2006/chart" xmlns:r="http://schemas.openxmlformats.org/officeDocument/2006/relationships" r:id="rId16"/>
          </a:graphicData>
        </a:graphic>
      </p:graphicFrame>
      <p:pic>
        <p:nvPicPr>
          <p:cNvPr id="28" name="图片 27">
            <a:extLst>
              <a:ext uri="{FF2B5EF4-FFF2-40B4-BE49-F238E27FC236}">
                <a16:creationId xmlns:a16="http://schemas.microsoft.com/office/drawing/2014/main" xmlns="" id="{B5F07ABE-6EA6-4F87-9BBB-C55E328AD222}"/>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29" name="组合 28">
            <a:extLst>
              <a:ext uri="{FF2B5EF4-FFF2-40B4-BE49-F238E27FC236}">
                <a16:creationId xmlns:a16="http://schemas.microsoft.com/office/drawing/2014/main" xmlns="" id="{58483DFE-1DC8-4186-85F5-9B5D11D4D919}"/>
              </a:ext>
            </a:extLst>
          </p:cNvPr>
          <p:cNvGrpSpPr/>
          <p:nvPr/>
        </p:nvGrpSpPr>
        <p:grpSpPr>
          <a:xfrm>
            <a:off x="98207" y="238474"/>
            <a:ext cx="449089" cy="439702"/>
            <a:chOff x="98207" y="238474"/>
            <a:chExt cx="449089" cy="439702"/>
          </a:xfrm>
        </p:grpSpPr>
        <p:sp>
          <p:nvSpPr>
            <p:cNvPr id="30" name="椭圆 29">
              <a:extLst>
                <a:ext uri="{FF2B5EF4-FFF2-40B4-BE49-F238E27FC236}">
                  <a16:creationId xmlns:a16="http://schemas.microsoft.com/office/drawing/2014/main" xmlns="" id="{6B168F0B-E2DD-433A-A036-74B09A2C6AC1}"/>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31" name="椭圆 30">
              <a:extLst>
                <a:ext uri="{FF2B5EF4-FFF2-40B4-BE49-F238E27FC236}">
                  <a16:creationId xmlns:a16="http://schemas.microsoft.com/office/drawing/2014/main" xmlns="" id="{C6B1A69E-9FF6-486C-9C1B-6DD23CFB2A6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a:extLst>
              <a:ext uri="{FF2B5EF4-FFF2-40B4-BE49-F238E27FC236}">
                <a16:creationId xmlns:a16="http://schemas.microsoft.com/office/drawing/2014/main" xmlns="" id="{570D8088-D479-470F-9FC1-A36A12552888}"/>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xmlns="" id="{980DC0CA-FC17-45C0-AE73-74DCA9059A5B}"/>
              </a:ext>
            </a:extLst>
          </p:cNvPr>
          <p:cNvSpPr txBox="1"/>
          <p:nvPr/>
        </p:nvSpPr>
        <p:spPr>
          <a:xfrm>
            <a:off x="876687" y="149590"/>
            <a:ext cx="4171335"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4.1. </a:t>
            </a:r>
            <a:r>
              <a:rPr lang="zh-CN" altLang="en-US" sz="2800" b="1" dirty="0">
                <a:latin typeface="微软雅黑" panose="020B0503020204020204" pitchFamily="34" charset="-122"/>
                <a:ea typeface="微软雅黑" panose="020B0503020204020204" pitchFamily="34" charset="-122"/>
              </a:rPr>
              <a:t>佛山市街道绿化评估</a:t>
            </a:r>
          </a:p>
        </p:txBody>
      </p:sp>
    </p:spTree>
    <p:extLst>
      <p:ext uri="{BB962C8B-B14F-4D97-AF65-F5344CB8AC3E}">
        <p14:creationId xmlns:p14="http://schemas.microsoft.com/office/powerpoint/2010/main" val="2103543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B5F07ABE-6EA6-4F87-9BBB-C55E328AD2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29" name="组合 28">
            <a:extLst>
              <a:ext uri="{FF2B5EF4-FFF2-40B4-BE49-F238E27FC236}">
                <a16:creationId xmlns:a16="http://schemas.microsoft.com/office/drawing/2014/main" xmlns="" id="{58483DFE-1DC8-4186-85F5-9B5D11D4D919}"/>
              </a:ext>
            </a:extLst>
          </p:cNvPr>
          <p:cNvGrpSpPr/>
          <p:nvPr/>
        </p:nvGrpSpPr>
        <p:grpSpPr>
          <a:xfrm>
            <a:off x="98207" y="238474"/>
            <a:ext cx="449089" cy="439702"/>
            <a:chOff x="98207" y="238474"/>
            <a:chExt cx="449089" cy="439702"/>
          </a:xfrm>
        </p:grpSpPr>
        <p:sp>
          <p:nvSpPr>
            <p:cNvPr id="30" name="椭圆 29">
              <a:extLst>
                <a:ext uri="{FF2B5EF4-FFF2-40B4-BE49-F238E27FC236}">
                  <a16:creationId xmlns:a16="http://schemas.microsoft.com/office/drawing/2014/main" xmlns="" id="{6B168F0B-E2DD-433A-A036-74B09A2C6AC1}"/>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31" name="椭圆 30">
              <a:extLst>
                <a:ext uri="{FF2B5EF4-FFF2-40B4-BE49-F238E27FC236}">
                  <a16:creationId xmlns:a16="http://schemas.microsoft.com/office/drawing/2014/main" xmlns="" id="{C6B1A69E-9FF6-486C-9C1B-6DD23CFB2A6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a:extLst>
              <a:ext uri="{FF2B5EF4-FFF2-40B4-BE49-F238E27FC236}">
                <a16:creationId xmlns:a16="http://schemas.microsoft.com/office/drawing/2014/main" xmlns="" id="{570D8088-D479-470F-9FC1-A36A12552888}"/>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grpSp>
        <p:nvGrpSpPr>
          <p:cNvPr id="123" name="组合 122">
            <a:extLst>
              <a:ext uri="{FF2B5EF4-FFF2-40B4-BE49-F238E27FC236}">
                <a16:creationId xmlns:a16="http://schemas.microsoft.com/office/drawing/2014/main" xmlns="" id="{28142216-7474-41B5-A8C1-099E2FAFD845}"/>
              </a:ext>
            </a:extLst>
          </p:cNvPr>
          <p:cNvGrpSpPr/>
          <p:nvPr/>
        </p:nvGrpSpPr>
        <p:grpSpPr>
          <a:xfrm>
            <a:off x="549687" y="740400"/>
            <a:ext cx="4895850" cy="2442210"/>
            <a:chOff x="66675" y="872490"/>
            <a:chExt cx="4895850" cy="2442210"/>
          </a:xfrm>
        </p:grpSpPr>
        <p:graphicFrame>
          <p:nvGraphicFramePr>
            <p:cNvPr id="124" name="图表 123">
              <a:extLst>
                <a:ext uri="{FF2B5EF4-FFF2-40B4-BE49-F238E27FC236}">
                  <a16:creationId xmlns:a16="http://schemas.microsoft.com/office/drawing/2014/main" xmlns="" id="{3CFB8AE7-862C-4E8C-B7DF-58C8EFCDE0ED}"/>
                </a:ext>
              </a:extLst>
            </p:cNvPr>
            <p:cNvGraphicFramePr/>
            <p:nvPr/>
          </p:nvGraphicFramePr>
          <p:xfrm>
            <a:off x="66675" y="872490"/>
            <a:ext cx="4895850" cy="2442210"/>
          </p:xfrm>
          <a:graphic>
            <a:graphicData uri="http://schemas.openxmlformats.org/drawingml/2006/chart">
              <c:chart xmlns:c="http://schemas.openxmlformats.org/drawingml/2006/chart" xmlns:r="http://schemas.openxmlformats.org/officeDocument/2006/relationships" r:id="rId4"/>
            </a:graphicData>
          </a:graphic>
        </p:graphicFrame>
        <p:sp>
          <p:nvSpPr>
            <p:cNvPr id="125" name="椭圆 124">
              <a:extLst>
                <a:ext uri="{FF2B5EF4-FFF2-40B4-BE49-F238E27FC236}">
                  <a16:creationId xmlns:a16="http://schemas.microsoft.com/office/drawing/2014/main" xmlns="" id="{10B71B5D-0FFD-47D0-A2D3-52BD1C21517F}"/>
                </a:ext>
              </a:extLst>
            </p:cNvPr>
            <p:cNvSpPr/>
            <p:nvPr/>
          </p:nvSpPr>
          <p:spPr>
            <a:xfrm>
              <a:off x="778510" y="1409700"/>
              <a:ext cx="161925" cy="161925"/>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xmlns="" id="{0A24C689-3D5A-4F42-81E2-211620043AE4}"/>
                </a:ext>
              </a:extLst>
            </p:cNvPr>
            <p:cNvSpPr/>
            <p:nvPr/>
          </p:nvSpPr>
          <p:spPr>
            <a:xfrm>
              <a:off x="1369060" y="1885950"/>
              <a:ext cx="161925" cy="161925"/>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文本框 126">
              <a:extLst>
                <a:ext uri="{FF2B5EF4-FFF2-40B4-BE49-F238E27FC236}">
                  <a16:creationId xmlns:a16="http://schemas.microsoft.com/office/drawing/2014/main" xmlns="" id="{35175093-89EC-4A3E-9A73-1FFAA2C3A565}"/>
                </a:ext>
              </a:extLst>
            </p:cNvPr>
            <p:cNvSpPr txBox="1"/>
            <p:nvPr/>
          </p:nvSpPr>
          <p:spPr>
            <a:xfrm>
              <a:off x="883285" y="1353190"/>
              <a:ext cx="420308" cy="276999"/>
            </a:xfrm>
            <a:prstGeom prst="rect">
              <a:avLst/>
            </a:prstGeom>
            <a:noFill/>
          </p:spPr>
          <p:txBody>
            <a:bodyPr wrap="none" rtlCol="0">
              <a:spAutoFit/>
            </a:bodyPr>
            <a:lstStyle/>
            <a:p>
              <a:r>
                <a:rPr lang="en-US" altLang="zh-CN" sz="1200" i="1" dirty="0"/>
                <a:t>K=2</a:t>
              </a:r>
              <a:endParaRPr lang="zh-CN" altLang="en-US" sz="1200" i="1" dirty="0"/>
            </a:p>
          </p:txBody>
        </p:sp>
        <p:sp>
          <p:nvSpPr>
            <p:cNvPr id="128" name="文本框 127">
              <a:extLst>
                <a:ext uri="{FF2B5EF4-FFF2-40B4-BE49-F238E27FC236}">
                  <a16:creationId xmlns:a16="http://schemas.microsoft.com/office/drawing/2014/main" xmlns="" id="{74FF650A-7B58-4DA5-BA63-071ECD9D022D}"/>
                </a:ext>
              </a:extLst>
            </p:cNvPr>
            <p:cNvSpPr txBox="1"/>
            <p:nvPr/>
          </p:nvSpPr>
          <p:spPr>
            <a:xfrm>
              <a:off x="1466532" y="1828412"/>
              <a:ext cx="420308" cy="276999"/>
            </a:xfrm>
            <a:prstGeom prst="rect">
              <a:avLst/>
            </a:prstGeom>
            <a:noFill/>
          </p:spPr>
          <p:txBody>
            <a:bodyPr wrap="none" rtlCol="0">
              <a:spAutoFit/>
            </a:bodyPr>
            <a:lstStyle/>
            <a:p>
              <a:r>
                <a:rPr lang="en-US" altLang="zh-CN" sz="1200" i="1" dirty="0"/>
                <a:t>K=4</a:t>
              </a:r>
              <a:endParaRPr lang="zh-CN" altLang="en-US" sz="1200" i="1" dirty="0"/>
            </a:p>
          </p:txBody>
        </p:sp>
      </p:grpSp>
      <p:grpSp>
        <p:nvGrpSpPr>
          <p:cNvPr id="129" name="组合 128">
            <a:extLst>
              <a:ext uri="{FF2B5EF4-FFF2-40B4-BE49-F238E27FC236}">
                <a16:creationId xmlns:a16="http://schemas.microsoft.com/office/drawing/2014/main" xmlns="" id="{3103A8C3-D720-4B67-92EE-2DB610A55150}"/>
              </a:ext>
            </a:extLst>
          </p:cNvPr>
          <p:cNvGrpSpPr/>
          <p:nvPr/>
        </p:nvGrpSpPr>
        <p:grpSpPr>
          <a:xfrm>
            <a:off x="1706836" y="3162191"/>
            <a:ext cx="2085974" cy="3633623"/>
            <a:chOff x="28576" y="3197897"/>
            <a:chExt cx="2085974" cy="3633623"/>
          </a:xfrm>
        </p:grpSpPr>
        <p:pic>
          <p:nvPicPr>
            <p:cNvPr id="130" name="图片 129">
              <a:extLst>
                <a:ext uri="{FF2B5EF4-FFF2-40B4-BE49-F238E27FC236}">
                  <a16:creationId xmlns:a16="http://schemas.microsoft.com/office/drawing/2014/main" xmlns="" id="{0DAAD03C-965D-4A75-8996-266ED3AF2CE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126000" y="5919522"/>
              <a:ext cx="915349" cy="606424"/>
            </a:xfrm>
            <a:prstGeom prst="rect">
              <a:avLst/>
            </a:prstGeom>
          </p:spPr>
        </p:pic>
        <p:pic>
          <p:nvPicPr>
            <p:cNvPr id="131" name="图片 130">
              <a:extLst>
                <a:ext uri="{FF2B5EF4-FFF2-40B4-BE49-F238E27FC236}">
                  <a16:creationId xmlns:a16="http://schemas.microsoft.com/office/drawing/2014/main" xmlns="" id="{8BF10EEC-8FF7-46FD-A1E9-1BDF3BDD8DD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126001" y="5248054"/>
              <a:ext cx="916917" cy="614082"/>
            </a:xfrm>
            <a:prstGeom prst="rect">
              <a:avLst/>
            </a:prstGeom>
          </p:spPr>
        </p:pic>
        <p:pic>
          <p:nvPicPr>
            <p:cNvPr id="132" name="图片 131">
              <a:extLst>
                <a:ext uri="{FF2B5EF4-FFF2-40B4-BE49-F238E27FC236}">
                  <a16:creationId xmlns:a16="http://schemas.microsoft.com/office/drawing/2014/main" xmlns="" id="{D939AFCE-DA8F-4088-8DC0-6DA4496D9F6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126001" y="4557795"/>
              <a:ext cx="916917" cy="613823"/>
            </a:xfrm>
            <a:prstGeom prst="rect">
              <a:avLst/>
            </a:prstGeom>
          </p:spPr>
        </p:pic>
        <p:pic>
          <p:nvPicPr>
            <p:cNvPr id="133" name="图片 132">
              <a:extLst>
                <a:ext uri="{FF2B5EF4-FFF2-40B4-BE49-F238E27FC236}">
                  <a16:creationId xmlns:a16="http://schemas.microsoft.com/office/drawing/2014/main" xmlns="" id="{2C30D2D7-6655-4EC1-A2BA-C1A62953C25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a:fillRect/>
            </a:stretch>
          </p:blipFill>
          <p:spPr>
            <a:xfrm>
              <a:off x="126001" y="3893059"/>
              <a:ext cx="906111" cy="607350"/>
            </a:xfrm>
            <a:prstGeom prst="rect">
              <a:avLst/>
            </a:prstGeom>
          </p:spPr>
        </p:pic>
        <p:pic>
          <p:nvPicPr>
            <p:cNvPr id="134" name="图片 133">
              <a:extLst>
                <a:ext uri="{FF2B5EF4-FFF2-40B4-BE49-F238E27FC236}">
                  <a16:creationId xmlns:a16="http://schemas.microsoft.com/office/drawing/2014/main" xmlns="" id="{773E5F2C-D27A-4C4C-9B10-0E78325B9CA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a:fillRect/>
            </a:stretch>
          </p:blipFill>
          <p:spPr>
            <a:xfrm>
              <a:off x="126001" y="3248307"/>
              <a:ext cx="905100" cy="586188"/>
            </a:xfrm>
            <a:prstGeom prst="rect">
              <a:avLst/>
            </a:prstGeom>
          </p:spPr>
        </p:pic>
        <p:pic>
          <p:nvPicPr>
            <p:cNvPr id="135" name="图片 134">
              <a:extLst>
                <a:ext uri="{FF2B5EF4-FFF2-40B4-BE49-F238E27FC236}">
                  <a16:creationId xmlns:a16="http://schemas.microsoft.com/office/drawing/2014/main" xmlns="" id="{829CD370-8F23-42F8-9839-51C6DCF46D8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a:fillRect/>
            </a:stretch>
          </p:blipFill>
          <p:spPr>
            <a:xfrm>
              <a:off x="1115290" y="5239729"/>
              <a:ext cx="916540" cy="614097"/>
            </a:xfrm>
            <a:prstGeom prst="rect">
              <a:avLst/>
            </a:prstGeom>
          </p:spPr>
        </p:pic>
        <p:pic>
          <p:nvPicPr>
            <p:cNvPr id="136" name="图片 135">
              <a:extLst>
                <a:ext uri="{FF2B5EF4-FFF2-40B4-BE49-F238E27FC236}">
                  <a16:creationId xmlns:a16="http://schemas.microsoft.com/office/drawing/2014/main" xmlns="" id="{603F135E-502B-457E-ABBE-675101CB999A}"/>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a:fillRect/>
            </a:stretch>
          </p:blipFill>
          <p:spPr>
            <a:xfrm>
              <a:off x="1115290" y="4560209"/>
              <a:ext cx="914984" cy="613823"/>
            </a:xfrm>
            <a:prstGeom prst="rect">
              <a:avLst/>
            </a:prstGeom>
          </p:spPr>
        </p:pic>
        <p:pic>
          <p:nvPicPr>
            <p:cNvPr id="137" name="图片 136">
              <a:extLst>
                <a:ext uri="{FF2B5EF4-FFF2-40B4-BE49-F238E27FC236}">
                  <a16:creationId xmlns:a16="http://schemas.microsoft.com/office/drawing/2014/main" xmlns="" id="{037DD7B9-A7DF-4ACC-AF1B-C08945F51729}"/>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a:fillRect/>
            </a:stretch>
          </p:blipFill>
          <p:spPr>
            <a:xfrm>
              <a:off x="1115290" y="3905844"/>
              <a:ext cx="905088" cy="588668"/>
            </a:xfrm>
            <a:prstGeom prst="rect">
              <a:avLst/>
            </a:prstGeom>
          </p:spPr>
        </p:pic>
        <p:pic>
          <p:nvPicPr>
            <p:cNvPr id="138" name="图片 137">
              <a:extLst>
                <a:ext uri="{FF2B5EF4-FFF2-40B4-BE49-F238E27FC236}">
                  <a16:creationId xmlns:a16="http://schemas.microsoft.com/office/drawing/2014/main" xmlns="" id="{0A927CD8-6108-4286-99CD-DDEE19353FB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a:fillRect/>
            </a:stretch>
          </p:blipFill>
          <p:spPr>
            <a:xfrm>
              <a:off x="1115290" y="3244544"/>
              <a:ext cx="905088" cy="595603"/>
            </a:xfrm>
            <a:prstGeom prst="rect">
              <a:avLst/>
            </a:prstGeom>
          </p:spPr>
        </p:pic>
        <p:pic>
          <p:nvPicPr>
            <p:cNvPr id="139" name="图片 138">
              <a:extLst>
                <a:ext uri="{FF2B5EF4-FFF2-40B4-BE49-F238E27FC236}">
                  <a16:creationId xmlns:a16="http://schemas.microsoft.com/office/drawing/2014/main" xmlns="" id="{28C26B70-24B6-4FC0-B5C5-E84087C31254}"/>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a:fillRect/>
            </a:stretch>
          </p:blipFill>
          <p:spPr>
            <a:xfrm>
              <a:off x="1115290" y="5919522"/>
              <a:ext cx="914984" cy="606424"/>
            </a:xfrm>
            <a:prstGeom prst="rect">
              <a:avLst/>
            </a:prstGeom>
          </p:spPr>
        </p:pic>
        <p:sp>
          <p:nvSpPr>
            <p:cNvPr id="140" name="文本框 139">
              <a:extLst>
                <a:ext uri="{FF2B5EF4-FFF2-40B4-BE49-F238E27FC236}">
                  <a16:creationId xmlns:a16="http://schemas.microsoft.com/office/drawing/2014/main" xmlns="" id="{93F1A8AB-64D9-48AE-BB3F-0D6086DFAA8A}"/>
                </a:ext>
              </a:extLst>
            </p:cNvPr>
            <p:cNvSpPr txBox="1"/>
            <p:nvPr/>
          </p:nvSpPr>
          <p:spPr>
            <a:xfrm>
              <a:off x="859472" y="6554521"/>
              <a:ext cx="425116" cy="276999"/>
            </a:xfrm>
            <a:prstGeom prst="rect">
              <a:avLst/>
            </a:prstGeom>
            <a:noFill/>
          </p:spPr>
          <p:txBody>
            <a:bodyPr wrap="none" rtlCol="0">
              <a:spAutoFit/>
            </a:bodyPr>
            <a:lstStyle/>
            <a:p>
              <a:r>
                <a:rPr lang="en-US" altLang="zh-CN" sz="1200" b="1" i="1" dirty="0"/>
                <a:t>K=2</a:t>
              </a:r>
              <a:endParaRPr lang="zh-CN" altLang="en-US" sz="1200" b="1" i="1" dirty="0"/>
            </a:p>
          </p:txBody>
        </p:sp>
        <p:sp>
          <p:nvSpPr>
            <p:cNvPr id="141" name="矩形 140">
              <a:extLst>
                <a:ext uri="{FF2B5EF4-FFF2-40B4-BE49-F238E27FC236}">
                  <a16:creationId xmlns:a16="http://schemas.microsoft.com/office/drawing/2014/main" xmlns="" id="{172205BE-5F83-4453-B768-FE4F8647DF77}"/>
                </a:ext>
              </a:extLst>
            </p:cNvPr>
            <p:cNvSpPr/>
            <p:nvPr/>
          </p:nvSpPr>
          <p:spPr>
            <a:xfrm>
              <a:off x="28576" y="3197897"/>
              <a:ext cx="2085974" cy="3412795"/>
            </a:xfrm>
            <a:prstGeom prst="rect">
              <a:avLst/>
            </a:prstGeom>
            <a:noFill/>
            <a:ln w="158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2" name="文本框 141">
            <a:extLst>
              <a:ext uri="{FF2B5EF4-FFF2-40B4-BE49-F238E27FC236}">
                <a16:creationId xmlns:a16="http://schemas.microsoft.com/office/drawing/2014/main" xmlns="" id="{D6C1D976-9284-4841-AC0F-5211E20A98FE}"/>
              </a:ext>
            </a:extLst>
          </p:cNvPr>
          <p:cNvSpPr txBox="1"/>
          <p:nvPr/>
        </p:nvSpPr>
        <p:spPr>
          <a:xfrm>
            <a:off x="5992973" y="975300"/>
            <a:ext cx="2541401" cy="2072875"/>
          </a:xfrm>
          <a:prstGeom prst="rect">
            <a:avLst/>
          </a:prstGeom>
          <a:solidFill>
            <a:schemeClr val="bg1">
              <a:lumMod val="85000"/>
            </a:schemeClr>
          </a:solidFill>
          <a:ln>
            <a:solidFill>
              <a:schemeClr val="bg1">
                <a:lumMod val="50000"/>
              </a:schemeClr>
            </a:solidFill>
          </a:ln>
        </p:spPr>
        <p:txBody>
          <a:bodyPr wrap="square" rtlCol="0">
            <a:spAutoFit/>
          </a:bodyPr>
          <a:lstStyle/>
          <a:p>
            <a:pPr marL="171450" indent="-171450">
              <a:lnSpc>
                <a:spcPct val="130000"/>
              </a:lnSpc>
              <a:buFont typeface="Wingdings" panose="05000000000000000000" pitchFamily="2" charset="2"/>
              <a:buChar char="p"/>
            </a:pPr>
            <a:r>
              <a:rPr lang="en-US" altLang="zh-CN" sz="1100" b="1" dirty="0">
                <a:latin typeface="微软雅黑" panose="020B0503020204020204" charset="-122"/>
                <a:ea typeface="微软雅黑" panose="020B0503020204020204" charset="-122"/>
                <a:cs typeface="Calibri" panose="020F0502020204030204" charset="0"/>
              </a:rPr>
              <a:t>K=2</a:t>
            </a:r>
          </a:p>
          <a:p>
            <a:pPr marL="360045" lvl="1" indent="-171450">
              <a:lnSpc>
                <a:spcPct val="130000"/>
              </a:lnSpc>
              <a:buFont typeface="Arial" panose="020B0604020202020204" pitchFamily="34" charset="0"/>
              <a:buChar char="•"/>
            </a:pPr>
            <a:r>
              <a:rPr lang="zh-CN" altLang="en-US" sz="1100" dirty="0">
                <a:latin typeface="微软雅黑" panose="020B0503020204020204" charset="-122"/>
                <a:ea typeface="微软雅黑" panose="020B0503020204020204" charset="-122"/>
                <a:cs typeface="Calibri" panose="020F0502020204030204" charset="0"/>
              </a:rPr>
              <a:t>第一类：自然景观元素更丰富。</a:t>
            </a:r>
            <a:endParaRPr lang="zh-CN" altLang="en-US" sz="1100" dirty="0">
              <a:latin typeface="微软雅黑" panose="020B0503020204020204" charset="-122"/>
              <a:ea typeface="微软雅黑" panose="020B0503020204020204" charset="-122"/>
            </a:endParaRPr>
          </a:p>
          <a:p>
            <a:pPr marL="360045" lvl="1" indent="-171450">
              <a:lnSpc>
                <a:spcPct val="130000"/>
              </a:lnSpc>
              <a:buFont typeface="Arial" panose="020B0604020202020204" pitchFamily="34" charset="0"/>
              <a:buChar char="•"/>
            </a:pPr>
            <a:r>
              <a:rPr lang="zh-CN" altLang="en-US" sz="1100" dirty="0">
                <a:latin typeface="微软雅黑" panose="020B0503020204020204" charset="-122"/>
                <a:ea typeface="微软雅黑" panose="020B0503020204020204" charset="-122"/>
              </a:rPr>
              <a:t>第二类：城市建筑元素更丰富。</a:t>
            </a:r>
            <a:endParaRPr lang="en-US" altLang="zh-CN" sz="1100" dirty="0">
              <a:latin typeface="微软雅黑" panose="020B0503020204020204" charset="-122"/>
              <a:ea typeface="微软雅黑" panose="020B0503020204020204" charset="-122"/>
            </a:endParaRPr>
          </a:p>
          <a:p>
            <a:pPr marL="360045" lvl="1" indent="-171450">
              <a:lnSpc>
                <a:spcPct val="130000"/>
              </a:lnSpc>
              <a:buFont typeface="Arial" panose="020B0604020202020204" pitchFamily="34" charset="0"/>
              <a:buChar char="•"/>
            </a:pPr>
            <a:endParaRPr lang="en-US" altLang="zh-CN" sz="1100" dirty="0">
              <a:latin typeface="微软雅黑" panose="020B0503020204020204" charset="-122"/>
              <a:ea typeface="微软雅黑" panose="020B0503020204020204" charset="-122"/>
            </a:endParaRPr>
          </a:p>
          <a:p>
            <a:pPr marL="171450" indent="-171450">
              <a:lnSpc>
                <a:spcPct val="130000"/>
              </a:lnSpc>
              <a:buFont typeface="Wingdings" panose="05000000000000000000" pitchFamily="2" charset="2"/>
              <a:buChar char="p"/>
            </a:pPr>
            <a:r>
              <a:rPr lang="en-US" altLang="zh-CN" sz="1100" b="1" dirty="0">
                <a:latin typeface="微软雅黑" panose="020B0503020204020204" charset="-122"/>
                <a:ea typeface="微软雅黑" panose="020B0503020204020204" charset="-122"/>
              </a:rPr>
              <a:t>K=4</a:t>
            </a:r>
          </a:p>
          <a:p>
            <a:pPr marL="360045" lvl="1" indent="-171450">
              <a:lnSpc>
                <a:spcPct val="130000"/>
              </a:lnSpc>
              <a:buFont typeface="Arial" panose="020B0604020202020204" pitchFamily="34" charset="0"/>
              <a:buChar char="•"/>
            </a:pPr>
            <a:r>
              <a:rPr lang="zh-CN" altLang="en-US" sz="1100" dirty="0">
                <a:latin typeface="微软雅黑" panose="020B0503020204020204" charset="-122"/>
                <a:ea typeface="微软雅黑" panose="020B0503020204020204" charset="-122"/>
              </a:rPr>
              <a:t>第一类：绿化程度普遍较高。</a:t>
            </a:r>
            <a:endParaRPr lang="en-US" altLang="zh-CN" sz="1100" dirty="0">
              <a:latin typeface="微软雅黑" panose="020B0503020204020204" charset="-122"/>
              <a:ea typeface="微软雅黑" panose="020B0503020204020204" charset="-122"/>
            </a:endParaRPr>
          </a:p>
          <a:p>
            <a:pPr marL="360045" lvl="1" indent="-171450">
              <a:lnSpc>
                <a:spcPct val="130000"/>
              </a:lnSpc>
              <a:buFont typeface="Arial" panose="020B0604020202020204" pitchFamily="34" charset="0"/>
              <a:buChar char="•"/>
            </a:pPr>
            <a:r>
              <a:rPr lang="zh-CN" altLang="en-US" sz="1100" dirty="0">
                <a:latin typeface="微软雅黑" panose="020B0503020204020204" charset="-122"/>
                <a:ea typeface="微软雅黑" panose="020B0503020204020204" charset="-122"/>
              </a:rPr>
              <a:t>第二类：道路位于图像中心。</a:t>
            </a:r>
            <a:endParaRPr lang="en-US" altLang="zh-CN" sz="1100" dirty="0">
              <a:latin typeface="微软雅黑" panose="020B0503020204020204" charset="-122"/>
              <a:ea typeface="微软雅黑" panose="020B0503020204020204" charset="-122"/>
            </a:endParaRPr>
          </a:p>
          <a:p>
            <a:pPr marL="360045" lvl="1" indent="-171450">
              <a:lnSpc>
                <a:spcPct val="130000"/>
              </a:lnSpc>
              <a:buFont typeface="Arial" panose="020B0604020202020204" pitchFamily="34" charset="0"/>
              <a:buChar char="•"/>
            </a:pPr>
            <a:r>
              <a:rPr lang="zh-CN" altLang="en-US" sz="1100" dirty="0">
                <a:latin typeface="微软雅黑" panose="020B0503020204020204" charset="-122"/>
                <a:ea typeface="微软雅黑" panose="020B0503020204020204" charset="-122"/>
              </a:rPr>
              <a:t>第三类：天空信息丰富。</a:t>
            </a:r>
            <a:endParaRPr lang="en-US" altLang="zh-CN" sz="1100" dirty="0">
              <a:latin typeface="微软雅黑" panose="020B0503020204020204" charset="-122"/>
              <a:ea typeface="微软雅黑" panose="020B0503020204020204" charset="-122"/>
            </a:endParaRPr>
          </a:p>
          <a:p>
            <a:pPr marL="360045" lvl="1" indent="-171450">
              <a:lnSpc>
                <a:spcPct val="130000"/>
              </a:lnSpc>
              <a:buFont typeface="Arial" panose="020B0604020202020204" pitchFamily="34" charset="0"/>
              <a:buChar char="•"/>
            </a:pPr>
            <a:r>
              <a:rPr lang="zh-CN" altLang="en-US" sz="1100" dirty="0">
                <a:latin typeface="微软雅黑" panose="020B0503020204020204" charset="-122"/>
                <a:ea typeface="微软雅黑" panose="020B0503020204020204" charset="-122"/>
              </a:rPr>
              <a:t>第四类：建筑元素更丰富。</a:t>
            </a:r>
          </a:p>
        </p:txBody>
      </p:sp>
      <p:grpSp>
        <p:nvGrpSpPr>
          <p:cNvPr id="143" name="组合 142">
            <a:extLst>
              <a:ext uri="{FF2B5EF4-FFF2-40B4-BE49-F238E27FC236}">
                <a16:creationId xmlns:a16="http://schemas.microsoft.com/office/drawing/2014/main" xmlns="" id="{29EA863F-B5B9-44B8-8215-F80AEB666117}"/>
              </a:ext>
            </a:extLst>
          </p:cNvPr>
          <p:cNvGrpSpPr/>
          <p:nvPr/>
        </p:nvGrpSpPr>
        <p:grpSpPr>
          <a:xfrm>
            <a:off x="4589158" y="3162191"/>
            <a:ext cx="3945216" cy="3686459"/>
            <a:chOff x="5096781" y="3162477"/>
            <a:chExt cx="3945216" cy="3686459"/>
          </a:xfrm>
        </p:grpSpPr>
        <p:pic>
          <p:nvPicPr>
            <p:cNvPr id="144" name="图片 143">
              <a:extLst>
                <a:ext uri="{FF2B5EF4-FFF2-40B4-BE49-F238E27FC236}">
                  <a16:creationId xmlns:a16="http://schemas.microsoft.com/office/drawing/2014/main" xmlns="" id="{453CEF8E-D4B7-4877-AB4A-E4F899083D71}"/>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a:fillRect/>
            </a:stretch>
          </p:blipFill>
          <p:spPr>
            <a:xfrm>
              <a:off x="5157709" y="3878443"/>
              <a:ext cx="908120" cy="606455"/>
            </a:xfrm>
            <a:prstGeom prst="rect">
              <a:avLst/>
            </a:prstGeom>
          </p:spPr>
        </p:pic>
        <p:pic>
          <p:nvPicPr>
            <p:cNvPr id="145" name="图片 144">
              <a:extLst>
                <a:ext uri="{FF2B5EF4-FFF2-40B4-BE49-F238E27FC236}">
                  <a16:creationId xmlns:a16="http://schemas.microsoft.com/office/drawing/2014/main" xmlns="" id="{51928FCB-F364-4E5E-A319-7146D7E44D7C}"/>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a:fillRect/>
            </a:stretch>
          </p:blipFill>
          <p:spPr>
            <a:xfrm>
              <a:off x="5157709" y="4557795"/>
              <a:ext cx="908120" cy="608456"/>
            </a:xfrm>
            <a:prstGeom prst="rect">
              <a:avLst/>
            </a:prstGeom>
          </p:spPr>
        </p:pic>
        <p:pic>
          <p:nvPicPr>
            <p:cNvPr id="146" name="图片 145">
              <a:extLst>
                <a:ext uri="{FF2B5EF4-FFF2-40B4-BE49-F238E27FC236}">
                  <a16:creationId xmlns:a16="http://schemas.microsoft.com/office/drawing/2014/main" xmlns="" id="{6C8E0A6E-4A54-4AF1-8440-3E41B78AF5C9}"/>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a:fillRect/>
            </a:stretch>
          </p:blipFill>
          <p:spPr>
            <a:xfrm>
              <a:off x="5157709" y="3198108"/>
              <a:ext cx="908120" cy="607438"/>
            </a:xfrm>
            <a:prstGeom prst="rect">
              <a:avLst/>
            </a:prstGeom>
          </p:spPr>
        </p:pic>
        <p:pic>
          <p:nvPicPr>
            <p:cNvPr id="147" name="图片 146">
              <a:extLst>
                <a:ext uri="{FF2B5EF4-FFF2-40B4-BE49-F238E27FC236}">
                  <a16:creationId xmlns:a16="http://schemas.microsoft.com/office/drawing/2014/main" xmlns="" id="{6713D0C5-36F0-4775-BE30-EB3474B8E686}"/>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a:fillRect/>
            </a:stretch>
          </p:blipFill>
          <p:spPr>
            <a:xfrm>
              <a:off x="5157709" y="5919484"/>
              <a:ext cx="908120" cy="606424"/>
            </a:xfrm>
            <a:prstGeom prst="rect">
              <a:avLst/>
            </a:prstGeom>
          </p:spPr>
        </p:pic>
        <p:pic>
          <p:nvPicPr>
            <p:cNvPr id="148" name="图片 147">
              <a:extLst>
                <a:ext uri="{FF2B5EF4-FFF2-40B4-BE49-F238E27FC236}">
                  <a16:creationId xmlns:a16="http://schemas.microsoft.com/office/drawing/2014/main" xmlns="" id="{FCB4F602-6000-4F3E-AD12-D80F6BB36C0B}"/>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a:fillRect/>
            </a:stretch>
          </p:blipFill>
          <p:spPr>
            <a:xfrm>
              <a:off x="5157709" y="5239148"/>
              <a:ext cx="908120" cy="607438"/>
            </a:xfrm>
            <a:prstGeom prst="rect">
              <a:avLst/>
            </a:prstGeom>
          </p:spPr>
        </p:pic>
        <p:pic>
          <p:nvPicPr>
            <p:cNvPr id="149" name="图片 148">
              <a:extLst>
                <a:ext uri="{FF2B5EF4-FFF2-40B4-BE49-F238E27FC236}">
                  <a16:creationId xmlns:a16="http://schemas.microsoft.com/office/drawing/2014/main" xmlns="" id="{1FB58AB3-FB35-49EA-85C6-DFB132457A8D}"/>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a:fillRect/>
            </a:stretch>
          </p:blipFill>
          <p:spPr>
            <a:xfrm>
              <a:off x="6139769" y="3197897"/>
              <a:ext cx="927781" cy="604251"/>
            </a:xfrm>
            <a:prstGeom prst="rect">
              <a:avLst/>
            </a:prstGeom>
          </p:spPr>
        </p:pic>
        <p:pic>
          <p:nvPicPr>
            <p:cNvPr id="150" name="图片 149">
              <a:extLst>
                <a:ext uri="{FF2B5EF4-FFF2-40B4-BE49-F238E27FC236}">
                  <a16:creationId xmlns:a16="http://schemas.microsoft.com/office/drawing/2014/main" xmlns="" id="{B0A69EAC-B236-4C05-88B2-10D82864B0C7}"/>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a:fillRect/>
            </a:stretch>
          </p:blipFill>
          <p:spPr>
            <a:xfrm>
              <a:off x="6139769" y="3875863"/>
              <a:ext cx="926965" cy="621891"/>
            </a:xfrm>
            <a:prstGeom prst="rect">
              <a:avLst/>
            </a:prstGeom>
          </p:spPr>
        </p:pic>
        <p:pic>
          <p:nvPicPr>
            <p:cNvPr id="151" name="图片 150">
              <a:extLst>
                <a:ext uri="{FF2B5EF4-FFF2-40B4-BE49-F238E27FC236}">
                  <a16:creationId xmlns:a16="http://schemas.microsoft.com/office/drawing/2014/main" xmlns="" id="{CFB309E8-90F8-4610-898D-958AB8D029BA}"/>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a:fillRect/>
            </a:stretch>
          </p:blipFill>
          <p:spPr>
            <a:xfrm>
              <a:off x="6139768" y="4571469"/>
              <a:ext cx="926967" cy="594812"/>
            </a:xfrm>
            <a:prstGeom prst="rect">
              <a:avLst/>
            </a:prstGeom>
          </p:spPr>
        </p:pic>
        <p:pic>
          <p:nvPicPr>
            <p:cNvPr id="152" name="图片 151">
              <a:extLst>
                <a:ext uri="{FF2B5EF4-FFF2-40B4-BE49-F238E27FC236}">
                  <a16:creationId xmlns:a16="http://schemas.microsoft.com/office/drawing/2014/main" xmlns="" id="{2335682E-2FD4-4AA4-A1BE-2A098601BC53}"/>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a:fillRect/>
            </a:stretch>
          </p:blipFill>
          <p:spPr>
            <a:xfrm>
              <a:off x="6139769" y="5239996"/>
              <a:ext cx="926967" cy="605772"/>
            </a:xfrm>
            <a:prstGeom prst="rect">
              <a:avLst/>
            </a:prstGeom>
          </p:spPr>
        </p:pic>
        <p:pic>
          <p:nvPicPr>
            <p:cNvPr id="153" name="图片 152">
              <a:extLst>
                <a:ext uri="{FF2B5EF4-FFF2-40B4-BE49-F238E27FC236}">
                  <a16:creationId xmlns:a16="http://schemas.microsoft.com/office/drawing/2014/main" xmlns="" id="{2896FE9F-6243-43EB-9E76-5D7A0F20D069}"/>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a:fillRect/>
            </a:stretch>
          </p:blipFill>
          <p:spPr>
            <a:xfrm>
              <a:off x="6139769" y="5919483"/>
              <a:ext cx="926967" cy="621075"/>
            </a:xfrm>
            <a:prstGeom prst="rect">
              <a:avLst/>
            </a:prstGeom>
          </p:spPr>
        </p:pic>
        <p:pic>
          <p:nvPicPr>
            <p:cNvPr id="154" name="图片 153">
              <a:extLst>
                <a:ext uri="{FF2B5EF4-FFF2-40B4-BE49-F238E27FC236}">
                  <a16:creationId xmlns:a16="http://schemas.microsoft.com/office/drawing/2014/main" xmlns="" id="{521EF842-AA63-480F-BBC2-49AB390CCBC0}"/>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a:fillRect/>
            </a:stretch>
          </p:blipFill>
          <p:spPr>
            <a:xfrm>
              <a:off x="7137848" y="3198696"/>
              <a:ext cx="898426" cy="600954"/>
            </a:xfrm>
            <a:prstGeom prst="rect">
              <a:avLst/>
            </a:prstGeom>
          </p:spPr>
        </p:pic>
        <p:pic>
          <p:nvPicPr>
            <p:cNvPr id="155" name="图片 154">
              <a:extLst>
                <a:ext uri="{FF2B5EF4-FFF2-40B4-BE49-F238E27FC236}">
                  <a16:creationId xmlns:a16="http://schemas.microsoft.com/office/drawing/2014/main" xmlns="" id="{1AEB2AEF-3FC7-462F-8A76-12F2757235D4}"/>
                </a:ext>
              </a:extLst>
            </p:cNvPr>
            <p:cNvPicPr>
              <a:picLocks noChangeAspect="1"/>
            </p:cNvPicPr>
            <p:nvPr/>
          </p:nvPicPr>
          <p:blipFill rotWithShape="1">
            <a:blip r:embed="rId26" cstate="screen">
              <a:extLst>
                <a:ext uri="{28A0092B-C50C-407E-A947-70E740481C1C}">
                  <a14:useLocalDpi xmlns:a14="http://schemas.microsoft.com/office/drawing/2010/main"/>
                </a:ext>
              </a:extLst>
            </a:blip>
            <a:srcRect/>
            <a:stretch>
              <a:fillRect/>
            </a:stretch>
          </p:blipFill>
          <p:spPr>
            <a:xfrm>
              <a:off x="7137848" y="5239148"/>
              <a:ext cx="888118" cy="606620"/>
            </a:xfrm>
            <a:prstGeom prst="rect">
              <a:avLst/>
            </a:prstGeom>
          </p:spPr>
        </p:pic>
        <p:pic>
          <p:nvPicPr>
            <p:cNvPr id="156" name="图片 155">
              <a:extLst>
                <a:ext uri="{FF2B5EF4-FFF2-40B4-BE49-F238E27FC236}">
                  <a16:creationId xmlns:a16="http://schemas.microsoft.com/office/drawing/2014/main" xmlns="" id="{8B4A13B0-1854-48AE-835F-233D6AB599A2}"/>
                </a:ext>
              </a:extLst>
            </p:cNvPr>
            <p:cNvPicPr>
              <a:picLocks noChangeAspect="1"/>
            </p:cNvPicPr>
            <p:nvPr/>
          </p:nvPicPr>
          <p:blipFill rotWithShape="1">
            <a:blip r:embed="rId27" cstate="screen">
              <a:extLst>
                <a:ext uri="{28A0092B-C50C-407E-A947-70E740481C1C}">
                  <a14:useLocalDpi xmlns:a14="http://schemas.microsoft.com/office/drawing/2010/main"/>
                </a:ext>
              </a:extLst>
            </a:blip>
            <a:srcRect/>
            <a:stretch>
              <a:fillRect/>
            </a:stretch>
          </p:blipFill>
          <p:spPr>
            <a:xfrm>
              <a:off x="7137848" y="5922824"/>
              <a:ext cx="875475" cy="603084"/>
            </a:xfrm>
            <a:prstGeom prst="rect">
              <a:avLst/>
            </a:prstGeom>
          </p:spPr>
        </p:pic>
        <p:pic>
          <p:nvPicPr>
            <p:cNvPr id="157" name="图片 156">
              <a:extLst>
                <a:ext uri="{FF2B5EF4-FFF2-40B4-BE49-F238E27FC236}">
                  <a16:creationId xmlns:a16="http://schemas.microsoft.com/office/drawing/2014/main" xmlns="" id="{E0A39CEA-1789-47AB-A1F2-E79DB5B48A0A}"/>
                </a:ext>
              </a:extLst>
            </p:cNvPr>
            <p:cNvPicPr>
              <a:picLocks noChangeAspect="1"/>
            </p:cNvPicPr>
            <p:nvPr/>
          </p:nvPicPr>
          <p:blipFill rotWithShape="1">
            <a:blip r:embed="rId28" cstate="screen">
              <a:extLst>
                <a:ext uri="{28A0092B-C50C-407E-A947-70E740481C1C}">
                  <a14:useLocalDpi xmlns:a14="http://schemas.microsoft.com/office/drawing/2010/main"/>
                </a:ext>
              </a:extLst>
            </a:blip>
            <a:srcRect/>
            <a:stretch>
              <a:fillRect/>
            </a:stretch>
          </p:blipFill>
          <p:spPr>
            <a:xfrm>
              <a:off x="7137848" y="3893059"/>
              <a:ext cx="898426" cy="602207"/>
            </a:xfrm>
            <a:prstGeom prst="rect">
              <a:avLst/>
            </a:prstGeom>
          </p:spPr>
        </p:pic>
        <p:pic>
          <p:nvPicPr>
            <p:cNvPr id="158" name="图片 157">
              <a:extLst>
                <a:ext uri="{FF2B5EF4-FFF2-40B4-BE49-F238E27FC236}">
                  <a16:creationId xmlns:a16="http://schemas.microsoft.com/office/drawing/2014/main" xmlns="" id="{70D009B1-AC5A-45A9-A042-4FE949FCCC13}"/>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a:fillRect/>
            </a:stretch>
          </p:blipFill>
          <p:spPr>
            <a:xfrm>
              <a:off x="7137848" y="4557796"/>
              <a:ext cx="888118" cy="593966"/>
            </a:xfrm>
            <a:prstGeom prst="rect">
              <a:avLst/>
            </a:prstGeom>
          </p:spPr>
        </p:pic>
        <p:pic>
          <p:nvPicPr>
            <p:cNvPr id="159" name="图片 158">
              <a:extLst>
                <a:ext uri="{FF2B5EF4-FFF2-40B4-BE49-F238E27FC236}">
                  <a16:creationId xmlns:a16="http://schemas.microsoft.com/office/drawing/2014/main" xmlns="" id="{9E1D13F7-F844-4ED1-A9DD-56FD6F6221AB}"/>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a:fillRect/>
            </a:stretch>
          </p:blipFill>
          <p:spPr>
            <a:xfrm>
              <a:off x="8097877" y="3197898"/>
              <a:ext cx="874673" cy="600374"/>
            </a:xfrm>
            <a:prstGeom prst="rect">
              <a:avLst/>
            </a:prstGeom>
          </p:spPr>
        </p:pic>
        <p:pic>
          <p:nvPicPr>
            <p:cNvPr id="160" name="图片 159">
              <a:extLst>
                <a:ext uri="{FF2B5EF4-FFF2-40B4-BE49-F238E27FC236}">
                  <a16:creationId xmlns:a16="http://schemas.microsoft.com/office/drawing/2014/main" xmlns="" id="{C6D647D6-45F4-47C6-B336-D4C96494D771}"/>
                </a:ext>
              </a:extLst>
            </p:cNvPr>
            <p:cNvPicPr>
              <a:picLocks noChangeAspect="1"/>
            </p:cNvPicPr>
            <p:nvPr/>
          </p:nvPicPr>
          <p:blipFill rotWithShape="1">
            <a:blip r:embed="rId31" cstate="screen">
              <a:extLst>
                <a:ext uri="{28A0092B-C50C-407E-A947-70E740481C1C}">
                  <a14:useLocalDpi xmlns:a14="http://schemas.microsoft.com/office/drawing/2010/main"/>
                </a:ext>
              </a:extLst>
            </a:blip>
            <a:srcRect/>
            <a:stretch>
              <a:fillRect/>
            </a:stretch>
          </p:blipFill>
          <p:spPr>
            <a:xfrm>
              <a:off x="8097877" y="3893921"/>
              <a:ext cx="874673" cy="585798"/>
            </a:xfrm>
            <a:prstGeom prst="rect">
              <a:avLst/>
            </a:prstGeom>
          </p:spPr>
        </p:pic>
        <p:pic>
          <p:nvPicPr>
            <p:cNvPr id="161" name="图片 160">
              <a:extLst>
                <a:ext uri="{FF2B5EF4-FFF2-40B4-BE49-F238E27FC236}">
                  <a16:creationId xmlns:a16="http://schemas.microsoft.com/office/drawing/2014/main" xmlns="" id="{B579C10C-B9C8-4613-BBF6-5F3645FBF994}"/>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a:stretch>
              <a:fillRect/>
            </a:stretch>
          </p:blipFill>
          <p:spPr>
            <a:xfrm>
              <a:off x="8097877" y="5248054"/>
              <a:ext cx="889853" cy="597714"/>
            </a:xfrm>
            <a:prstGeom prst="rect">
              <a:avLst/>
            </a:prstGeom>
          </p:spPr>
        </p:pic>
        <p:pic>
          <p:nvPicPr>
            <p:cNvPr id="162" name="图片 161">
              <a:extLst>
                <a:ext uri="{FF2B5EF4-FFF2-40B4-BE49-F238E27FC236}">
                  <a16:creationId xmlns:a16="http://schemas.microsoft.com/office/drawing/2014/main" xmlns="" id="{56D939F1-0E37-4F1C-8397-DB0D10BF416F}"/>
                </a:ext>
              </a:extLst>
            </p:cNvPr>
            <p:cNvPicPr>
              <a:picLocks noChangeAspect="1"/>
            </p:cNvPicPr>
            <p:nvPr/>
          </p:nvPicPr>
          <p:blipFill rotWithShape="1">
            <a:blip r:embed="rId33" cstate="screen">
              <a:extLst>
                <a:ext uri="{28A0092B-C50C-407E-A947-70E740481C1C}">
                  <a14:useLocalDpi xmlns:a14="http://schemas.microsoft.com/office/drawing/2010/main"/>
                </a:ext>
              </a:extLst>
            </a:blip>
            <a:srcRect/>
            <a:stretch>
              <a:fillRect/>
            </a:stretch>
          </p:blipFill>
          <p:spPr>
            <a:xfrm>
              <a:off x="8097877" y="4561694"/>
              <a:ext cx="874673" cy="598611"/>
            </a:xfrm>
            <a:prstGeom prst="rect">
              <a:avLst/>
            </a:prstGeom>
          </p:spPr>
        </p:pic>
        <p:pic>
          <p:nvPicPr>
            <p:cNvPr id="163" name="图片 162">
              <a:extLst>
                <a:ext uri="{FF2B5EF4-FFF2-40B4-BE49-F238E27FC236}">
                  <a16:creationId xmlns:a16="http://schemas.microsoft.com/office/drawing/2014/main" xmlns="" id="{26A26603-74DC-4B26-9DEA-AF7CC3B49165}"/>
                </a:ext>
              </a:extLst>
            </p:cNvPr>
            <p:cNvPicPr>
              <a:picLocks noChangeAspect="1"/>
            </p:cNvPicPr>
            <p:nvPr/>
          </p:nvPicPr>
          <p:blipFill rotWithShape="1">
            <a:blip r:embed="rId34" cstate="screen">
              <a:extLst>
                <a:ext uri="{28A0092B-C50C-407E-A947-70E740481C1C}">
                  <a14:useLocalDpi xmlns:a14="http://schemas.microsoft.com/office/drawing/2010/main"/>
                </a:ext>
              </a:extLst>
            </a:blip>
            <a:srcRect/>
            <a:stretch>
              <a:fillRect/>
            </a:stretch>
          </p:blipFill>
          <p:spPr>
            <a:xfrm>
              <a:off x="8097876" y="5933516"/>
              <a:ext cx="893723" cy="573791"/>
            </a:xfrm>
            <a:prstGeom prst="rect">
              <a:avLst/>
            </a:prstGeom>
          </p:spPr>
        </p:pic>
        <p:sp>
          <p:nvSpPr>
            <p:cNvPr id="164" name="矩形 163">
              <a:extLst>
                <a:ext uri="{FF2B5EF4-FFF2-40B4-BE49-F238E27FC236}">
                  <a16:creationId xmlns:a16="http://schemas.microsoft.com/office/drawing/2014/main" xmlns="" id="{DD54BD26-01A1-4EB6-9D05-5223AEE47A6F}"/>
                </a:ext>
              </a:extLst>
            </p:cNvPr>
            <p:cNvSpPr/>
            <p:nvPr/>
          </p:nvSpPr>
          <p:spPr>
            <a:xfrm>
              <a:off x="5096781" y="3162477"/>
              <a:ext cx="3945216" cy="3412795"/>
            </a:xfrm>
            <a:prstGeom prst="rect">
              <a:avLst/>
            </a:prstGeom>
            <a:noFill/>
            <a:ln w="158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文本框 164">
              <a:extLst>
                <a:ext uri="{FF2B5EF4-FFF2-40B4-BE49-F238E27FC236}">
                  <a16:creationId xmlns:a16="http://schemas.microsoft.com/office/drawing/2014/main" xmlns="" id="{3647C78D-EFB4-4108-9A53-1B1C3E740E6E}"/>
                </a:ext>
              </a:extLst>
            </p:cNvPr>
            <p:cNvSpPr txBox="1"/>
            <p:nvPr/>
          </p:nvSpPr>
          <p:spPr>
            <a:xfrm>
              <a:off x="6901801" y="6571937"/>
              <a:ext cx="425116" cy="276999"/>
            </a:xfrm>
            <a:prstGeom prst="rect">
              <a:avLst/>
            </a:prstGeom>
            <a:noFill/>
          </p:spPr>
          <p:txBody>
            <a:bodyPr wrap="none" rtlCol="0">
              <a:spAutoFit/>
            </a:bodyPr>
            <a:lstStyle/>
            <a:p>
              <a:r>
                <a:rPr lang="en-US" altLang="zh-CN" sz="1200" b="1" i="1" dirty="0"/>
                <a:t>K=4</a:t>
              </a:r>
              <a:endParaRPr lang="zh-CN" altLang="en-US" sz="1200" b="1" i="1" dirty="0"/>
            </a:p>
          </p:txBody>
        </p:sp>
      </p:grpSp>
      <p:sp>
        <p:nvSpPr>
          <p:cNvPr id="51" name="文本框 50">
            <a:extLst>
              <a:ext uri="{FF2B5EF4-FFF2-40B4-BE49-F238E27FC236}">
                <a16:creationId xmlns:a16="http://schemas.microsoft.com/office/drawing/2014/main" xmlns="" id="{980DC0CA-FC17-45C0-AE73-74DCA9059A5B}"/>
              </a:ext>
            </a:extLst>
          </p:cNvPr>
          <p:cNvSpPr txBox="1"/>
          <p:nvPr/>
        </p:nvSpPr>
        <p:spPr>
          <a:xfrm>
            <a:off x="876687" y="149590"/>
            <a:ext cx="572464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4.2. </a:t>
            </a: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GIST</a:t>
            </a:r>
            <a:r>
              <a:rPr lang="zh-CN" altLang="en-US" sz="2800" b="1" dirty="0">
                <a:latin typeface="微软雅黑" panose="020B0503020204020204" pitchFamily="34" charset="-122"/>
                <a:ea typeface="微软雅黑" panose="020B0503020204020204" pitchFamily="34" charset="-122"/>
              </a:rPr>
              <a:t>特征的街道场景聚类</a:t>
            </a:r>
          </a:p>
        </p:txBody>
      </p:sp>
      <p:sp>
        <p:nvSpPr>
          <p:cNvPr id="2" name="矩形 1">
            <a:extLst>
              <a:ext uri="{FF2B5EF4-FFF2-40B4-BE49-F238E27FC236}">
                <a16:creationId xmlns:a16="http://schemas.microsoft.com/office/drawing/2014/main" xmlns="" id="{342B9984-3ED9-4CE9-AB58-9CF56AFB5CF7}"/>
              </a:ext>
            </a:extLst>
          </p:cNvPr>
          <p:cNvSpPr/>
          <p:nvPr/>
        </p:nvSpPr>
        <p:spPr>
          <a:xfrm>
            <a:off x="131291" y="5638129"/>
            <a:ext cx="1542627" cy="954107"/>
          </a:xfrm>
          <a:prstGeom prst="rect">
            <a:avLst/>
          </a:prstGeom>
        </p:spPr>
        <p:txBody>
          <a:bodyPr wrap="square">
            <a:spAutoFit/>
          </a:bodyPr>
          <a:lstStyle/>
          <a:p>
            <a:r>
              <a:rPr lang="en-US" altLang="zh-CN" sz="1400" dirty="0">
                <a:latin typeface="Cambria" panose="02040503050406030204" pitchFamily="18" charset="0"/>
                <a:ea typeface="华文楷体" panose="02010600040101010101" pitchFamily="2" charset="-122"/>
                <a:hlinkClick r:id="rId35"/>
              </a:rPr>
              <a:t>http://scikit-learn.org/stable/modules/clustering.html#k-means</a:t>
            </a:r>
            <a:r>
              <a:rPr lang="en-US" altLang="zh-CN" sz="1400" dirty="0">
                <a:latin typeface="Cambria" panose="02040503050406030204" pitchFamily="18" charset="0"/>
                <a:ea typeface="华文楷体" panose="02010600040101010101" pitchFamily="2" charset="-122"/>
              </a:rPr>
              <a:t> </a:t>
            </a:r>
            <a:endParaRPr lang="zh-CN" altLang="en-US" sz="1400" dirty="0">
              <a:latin typeface="Cambria" panose="02040503050406030204" pitchFamily="18" charset="0"/>
              <a:ea typeface="华文楷体" panose="02010600040101010101" pitchFamily="2" charset="-122"/>
            </a:endParaRPr>
          </a:p>
        </p:txBody>
      </p:sp>
      <p:sp>
        <p:nvSpPr>
          <p:cNvPr id="3" name="矩形 2">
            <a:extLst>
              <a:ext uri="{FF2B5EF4-FFF2-40B4-BE49-F238E27FC236}">
                <a16:creationId xmlns:a16="http://schemas.microsoft.com/office/drawing/2014/main" xmlns="" id="{A8EE57B8-5BB9-43F9-A9D6-FDD2C7E0AAA6}"/>
              </a:ext>
            </a:extLst>
          </p:cNvPr>
          <p:cNvSpPr/>
          <p:nvPr/>
        </p:nvSpPr>
        <p:spPr>
          <a:xfrm>
            <a:off x="131291" y="3681680"/>
            <a:ext cx="1565042" cy="1169551"/>
          </a:xfrm>
          <a:prstGeom prst="rect">
            <a:avLst/>
          </a:prstGeom>
          <a:noFill/>
        </p:spPr>
        <p:txBody>
          <a:bodyPr wrap="square">
            <a:spAutoFit/>
          </a:bodyPr>
          <a:lstStyle/>
          <a:p>
            <a:r>
              <a:rPr lang="zh-CN" altLang="en-US" sz="1400" dirty="0">
                <a:latin typeface="Cambria" panose="02040503050406030204" pitchFamily="18" charset="0"/>
                <a:hlinkClick r:id="rId36"/>
              </a:rPr>
              <a:t>http://scikit-learn.org/stable/modules/clustering.html#silhouette-coefficient</a:t>
            </a:r>
            <a:r>
              <a:rPr lang="zh-CN" altLang="en-US" sz="1400" dirty="0">
                <a:latin typeface="Cambria" panose="02040503050406030204" pitchFamily="18" charset="0"/>
              </a:rPr>
              <a:t> </a:t>
            </a:r>
          </a:p>
        </p:txBody>
      </p:sp>
      <p:sp>
        <p:nvSpPr>
          <p:cNvPr id="4" name="文本框 3">
            <a:extLst>
              <a:ext uri="{FF2B5EF4-FFF2-40B4-BE49-F238E27FC236}">
                <a16:creationId xmlns:a16="http://schemas.microsoft.com/office/drawing/2014/main" xmlns="" id="{A5A06274-EA84-4B36-A0CF-80208D9F07C0}"/>
              </a:ext>
            </a:extLst>
          </p:cNvPr>
          <p:cNvSpPr txBox="1"/>
          <p:nvPr/>
        </p:nvSpPr>
        <p:spPr>
          <a:xfrm>
            <a:off x="131291" y="5303636"/>
            <a:ext cx="952505" cy="338554"/>
          </a:xfrm>
          <a:prstGeom prst="rect">
            <a:avLst/>
          </a:prstGeom>
          <a:solidFill>
            <a:schemeClr val="accent1">
              <a:lumMod val="20000"/>
              <a:lumOff val="80000"/>
            </a:schemeClr>
          </a:solidFill>
        </p:spPr>
        <p:txBody>
          <a:bodyPr wrap="none" rtlCol="0">
            <a:spAutoFit/>
          </a:bodyPr>
          <a:lstStyle/>
          <a:p>
            <a:r>
              <a:rPr lang="en-US" altLang="zh-CN" sz="1600" dirty="0">
                <a:latin typeface="Cambria" panose="02040503050406030204" pitchFamily="18" charset="0"/>
                <a:ea typeface="Cambria" panose="02040503050406030204" pitchFamily="18" charset="0"/>
              </a:rPr>
              <a:t>K-Means</a:t>
            </a:r>
            <a:endParaRPr lang="zh-CN" altLang="en-US" sz="1600" dirty="0">
              <a:latin typeface="Cambria" panose="02040503050406030204" pitchFamily="18" charset="0"/>
            </a:endParaRPr>
          </a:p>
        </p:txBody>
      </p:sp>
      <p:sp>
        <p:nvSpPr>
          <p:cNvPr id="54" name="文本框 53">
            <a:extLst>
              <a:ext uri="{FF2B5EF4-FFF2-40B4-BE49-F238E27FC236}">
                <a16:creationId xmlns:a16="http://schemas.microsoft.com/office/drawing/2014/main" xmlns="" id="{59D51F76-37E4-450E-90EF-9DBC7666A59C}"/>
              </a:ext>
            </a:extLst>
          </p:cNvPr>
          <p:cNvSpPr txBox="1"/>
          <p:nvPr/>
        </p:nvSpPr>
        <p:spPr>
          <a:xfrm>
            <a:off x="131291" y="3385955"/>
            <a:ext cx="1072538" cy="338554"/>
          </a:xfrm>
          <a:prstGeom prst="rect">
            <a:avLst/>
          </a:prstGeom>
          <a:solidFill>
            <a:schemeClr val="accent1">
              <a:lumMod val="20000"/>
              <a:lumOff val="80000"/>
            </a:schemeClr>
          </a:solidFill>
        </p:spPr>
        <p:txBody>
          <a:bodyPr wrap="none" rtlCol="0">
            <a:spAutoFit/>
          </a:bodyPr>
          <a:lstStyle/>
          <a:p>
            <a:r>
              <a:rPr lang="en-US" altLang="zh-CN" sz="1600" dirty="0">
                <a:latin typeface="Cambria" panose="02040503050406030204" pitchFamily="18" charset="0"/>
                <a:ea typeface="Cambria" panose="02040503050406030204" pitchFamily="18" charset="0"/>
              </a:rPr>
              <a:t>Silhouette</a:t>
            </a:r>
            <a:endParaRPr lang="zh-CN" altLang="en-US" sz="1600" dirty="0">
              <a:latin typeface="Cambria" panose="02040503050406030204" pitchFamily="18" charset="0"/>
            </a:endParaRPr>
          </a:p>
        </p:txBody>
      </p:sp>
    </p:spTree>
    <p:extLst>
      <p:ext uri="{BB962C8B-B14F-4D97-AF65-F5344CB8AC3E}">
        <p14:creationId xmlns:p14="http://schemas.microsoft.com/office/powerpoint/2010/main" val="2013808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B5F07ABE-6EA6-4F87-9BBB-C55E328AD2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29" name="组合 28">
            <a:extLst>
              <a:ext uri="{FF2B5EF4-FFF2-40B4-BE49-F238E27FC236}">
                <a16:creationId xmlns:a16="http://schemas.microsoft.com/office/drawing/2014/main" xmlns="" id="{58483DFE-1DC8-4186-85F5-9B5D11D4D919}"/>
              </a:ext>
            </a:extLst>
          </p:cNvPr>
          <p:cNvGrpSpPr/>
          <p:nvPr/>
        </p:nvGrpSpPr>
        <p:grpSpPr>
          <a:xfrm>
            <a:off x="98207" y="238474"/>
            <a:ext cx="449089" cy="439702"/>
            <a:chOff x="98207" y="238474"/>
            <a:chExt cx="449089" cy="439702"/>
          </a:xfrm>
        </p:grpSpPr>
        <p:sp>
          <p:nvSpPr>
            <p:cNvPr id="30" name="椭圆 29">
              <a:extLst>
                <a:ext uri="{FF2B5EF4-FFF2-40B4-BE49-F238E27FC236}">
                  <a16:creationId xmlns:a16="http://schemas.microsoft.com/office/drawing/2014/main" xmlns="" id="{6B168F0B-E2DD-433A-A036-74B09A2C6AC1}"/>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31" name="椭圆 30">
              <a:extLst>
                <a:ext uri="{FF2B5EF4-FFF2-40B4-BE49-F238E27FC236}">
                  <a16:creationId xmlns:a16="http://schemas.microsoft.com/office/drawing/2014/main" xmlns="" id="{C6B1A69E-9FF6-486C-9C1B-6DD23CFB2A6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a:extLst>
              <a:ext uri="{FF2B5EF4-FFF2-40B4-BE49-F238E27FC236}">
                <a16:creationId xmlns:a16="http://schemas.microsoft.com/office/drawing/2014/main" xmlns="" id="{570D8088-D479-470F-9FC1-A36A12552888}"/>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pic>
        <p:nvPicPr>
          <p:cNvPr id="69" name="图片 68">
            <a:extLst>
              <a:ext uri="{FF2B5EF4-FFF2-40B4-BE49-F238E27FC236}">
                <a16:creationId xmlns:a16="http://schemas.microsoft.com/office/drawing/2014/main" xmlns="" id="{C9C9604A-03F3-457F-A1BA-77D74C40FC1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363312" y="872490"/>
            <a:ext cx="3415201" cy="3816147"/>
          </a:xfrm>
          <a:prstGeom prst="rect">
            <a:avLst/>
          </a:prstGeom>
        </p:spPr>
      </p:pic>
      <p:pic>
        <p:nvPicPr>
          <p:cNvPr id="70" name="图片 69">
            <a:extLst>
              <a:ext uri="{FF2B5EF4-FFF2-40B4-BE49-F238E27FC236}">
                <a16:creationId xmlns:a16="http://schemas.microsoft.com/office/drawing/2014/main" xmlns="" id="{1712AC61-8545-4443-8CC2-4D752C3DC90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3773262" y="872491"/>
            <a:ext cx="3505200" cy="3816146"/>
          </a:xfrm>
          <a:prstGeom prst="rect">
            <a:avLst/>
          </a:prstGeom>
        </p:spPr>
      </p:pic>
      <p:sp>
        <p:nvSpPr>
          <p:cNvPr id="71" name="椭圆 70">
            <a:extLst>
              <a:ext uri="{FF2B5EF4-FFF2-40B4-BE49-F238E27FC236}">
                <a16:creationId xmlns:a16="http://schemas.microsoft.com/office/drawing/2014/main" xmlns="" id="{C5C59676-6B9E-407F-9782-A05D71E1604E}"/>
              </a:ext>
            </a:extLst>
          </p:cNvPr>
          <p:cNvSpPr/>
          <p:nvPr/>
        </p:nvSpPr>
        <p:spPr>
          <a:xfrm rot="20066264">
            <a:off x="2477861" y="2543175"/>
            <a:ext cx="352425" cy="457200"/>
          </a:xfrm>
          <a:prstGeom prst="ellipse">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xmlns="" id="{F9E2E458-BE09-4732-AD14-93792B32F2F8}"/>
              </a:ext>
            </a:extLst>
          </p:cNvPr>
          <p:cNvSpPr/>
          <p:nvPr/>
        </p:nvSpPr>
        <p:spPr>
          <a:xfrm rot="20066264">
            <a:off x="5887812" y="2457449"/>
            <a:ext cx="352425" cy="457200"/>
          </a:xfrm>
          <a:prstGeom prst="ellipse">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xmlns="" id="{6F51CE9E-2E36-47AC-845F-73DC768F99A9}"/>
              </a:ext>
            </a:extLst>
          </p:cNvPr>
          <p:cNvSpPr/>
          <p:nvPr/>
        </p:nvSpPr>
        <p:spPr>
          <a:xfrm rot="20066264">
            <a:off x="6108848" y="2263037"/>
            <a:ext cx="253611" cy="265617"/>
          </a:xfrm>
          <a:prstGeom prst="ellipse">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xmlns="" id="{74CB00AB-A177-40F3-904E-EE5FEB173D14}"/>
              </a:ext>
            </a:extLst>
          </p:cNvPr>
          <p:cNvSpPr/>
          <p:nvPr/>
        </p:nvSpPr>
        <p:spPr>
          <a:xfrm rot="20066264">
            <a:off x="2689622" y="2286826"/>
            <a:ext cx="253611" cy="265617"/>
          </a:xfrm>
          <a:prstGeom prst="ellipse">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xmlns="" id="{35BECFC8-97F0-4FA0-80B9-6673B67811F6}"/>
              </a:ext>
            </a:extLst>
          </p:cNvPr>
          <p:cNvSpPr/>
          <p:nvPr/>
        </p:nvSpPr>
        <p:spPr>
          <a:xfrm rot="20066264">
            <a:off x="2925185" y="3140111"/>
            <a:ext cx="275246" cy="445876"/>
          </a:xfrm>
          <a:prstGeom prst="ellipse">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xmlns="" id="{44FDC423-05A9-4C3C-9AA8-6C73BB69286E}"/>
              </a:ext>
            </a:extLst>
          </p:cNvPr>
          <p:cNvSpPr/>
          <p:nvPr/>
        </p:nvSpPr>
        <p:spPr>
          <a:xfrm rot="20066264">
            <a:off x="6289804" y="3084535"/>
            <a:ext cx="275246" cy="445876"/>
          </a:xfrm>
          <a:prstGeom prst="ellipse">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xmlns="" id="{67A8B5C9-DBC6-4DEC-B79B-3F6B49460EC5}"/>
              </a:ext>
            </a:extLst>
          </p:cNvPr>
          <p:cNvGrpSpPr/>
          <p:nvPr/>
        </p:nvGrpSpPr>
        <p:grpSpPr>
          <a:xfrm>
            <a:off x="561325" y="4745141"/>
            <a:ext cx="2283124" cy="2125834"/>
            <a:chOff x="199589" y="4745141"/>
            <a:chExt cx="2283124" cy="2125834"/>
          </a:xfrm>
        </p:grpSpPr>
        <p:pic>
          <p:nvPicPr>
            <p:cNvPr id="79" name="图片 78">
              <a:extLst>
                <a:ext uri="{FF2B5EF4-FFF2-40B4-BE49-F238E27FC236}">
                  <a16:creationId xmlns:a16="http://schemas.microsoft.com/office/drawing/2014/main" xmlns="" id="{1E133B21-C8F3-4A1B-9F7E-9E4DA0DCE22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9589" y="4745141"/>
              <a:ext cx="2283124" cy="1804127"/>
            </a:xfrm>
            <a:prstGeom prst="rect">
              <a:avLst/>
            </a:prstGeom>
          </p:spPr>
        </p:pic>
        <p:sp>
          <p:nvSpPr>
            <p:cNvPr id="80" name="文本框 79">
              <a:extLst>
                <a:ext uri="{FF2B5EF4-FFF2-40B4-BE49-F238E27FC236}">
                  <a16:creationId xmlns:a16="http://schemas.microsoft.com/office/drawing/2014/main" xmlns="" id="{FAB339EC-CBBD-4BFE-8873-26C955A049DC}"/>
                </a:ext>
              </a:extLst>
            </p:cNvPr>
            <p:cNvSpPr txBox="1"/>
            <p:nvPr/>
          </p:nvSpPr>
          <p:spPr>
            <a:xfrm>
              <a:off x="1111761" y="6501643"/>
              <a:ext cx="458780" cy="369332"/>
            </a:xfrm>
            <a:prstGeom prst="rect">
              <a:avLst/>
            </a:prstGeom>
            <a:noFill/>
          </p:spPr>
          <p:txBody>
            <a:bodyPr wrap="none" rtlCol="0">
              <a:spAutoFit/>
            </a:bodyPr>
            <a:lstStyle/>
            <a:p>
              <a:r>
                <a:rPr lang="en-US" altLang="zh-CN" i="1" dirty="0">
                  <a:solidFill>
                    <a:srgbClr val="C00000"/>
                  </a:solidFill>
                </a:rPr>
                <a:t>(A)</a:t>
              </a:r>
              <a:endParaRPr lang="zh-CN" altLang="en-US" i="1" dirty="0">
                <a:solidFill>
                  <a:srgbClr val="C00000"/>
                </a:solidFill>
              </a:endParaRPr>
            </a:p>
          </p:txBody>
        </p:sp>
      </p:grpSp>
      <p:grpSp>
        <p:nvGrpSpPr>
          <p:cNvPr id="3" name="组合 2">
            <a:extLst>
              <a:ext uri="{FF2B5EF4-FFF2-40B4-BE49-F238E27FC236}">
                <a16:creationId xmlns:a16="http://schemas.microsoft.com/office/drawing/2014/main" xmlns="" id="{BD77F78D-446D-4017-BD11-FC5593FFDAB2}"/>
              </a:ext>
            </a:extLst>
          </p:cNvPr>
          <p:cNvGrpSpPr/>
          <p:nvPr/>
        </p:nvGrpSpPr>
        <p:grpSpPr>
          <a:xfrm>
            <a:off x="3364057" y="4748136"/>
            <a:ext cx="2704293" cy="2122839"/>
            <a:chOff x="2777461" y="4748136"/>
            <a:chExt cx="2704293" cy="2122839"/>
          </a:xfrm>
        </p:grpSpPr>
        <p:pic>
          <p:nvPicPr>
            <p:cNvPr id="78" name="图片 77">
              <a:extLst>
                <a:ext uri="{FF2B5EF4-FFF2-40B4-BE49-F238E27FC236}">
                  <a16:creationId xmlns:a16="http://schemas.microsoft.com/office/drawing/2014/main" xmlns="" id="{3079A204-975F-4562-AB8B-84A441E4FF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77461" y="4748136"/>
              <a:ext cx="2704293" cy="1801132"/>
            </a:xfrm>
            <a:prstGeom prst="rect">
              <a:avLst/>
            </a:prstGeom>
          </p:spPr>
        </p:pic>
        <p:sp>
          <p:nvSpPr>
            <p:cNvPr id="81" name="文本框 80">
              <a:extLst>
                <a:ext uri="{FF2B5EF4-FFF2-40B4-BE49-F238E27FC236}">
                  <a16:creationId xmlns:a16="http://schemas.microsoft.com/office/drawing/2014/main" xmlns="" id="{BA7DA7E0-3895-485D-9131-A99B89A5AA67}"/>
                </a:ext>
              </a:extLst>
            </p:cNvPr>
            <p:cNvSpPr txBox="1"/>
            <p:nvPr/>
          </p:nvSpPr>
          <p:spPr>
            <a:xfrm>
              <a:off x="3892317" y="6501643"/>
              <a:ext cx="458780" cy="369332"/>
            </a:xfrm>
            <a:prstGeom prst="rect">
              <a:avLst/>
            </a:prstGeom>
            <a:noFill/>
          </p:spPr>
          <p:txBody>
            <a:bodyPr wrap="none" rtlCol="0">
              <a:spAutoFit/>
            </a:bodyPr>
            <a:lstStyle/>
            <a:p>
              <a:r>
                <a:rPr lang="en-US" altLang="zh-CN" i="1" dirty="0">
                  <a:solidFill>
                    <a:srgbClr val="C00000"/>
                  </a:solidFill>
                </a:rPr>
                <a:t>(B)</a:t>
              </a:r>
              <a:endParaRPr lang="zh-CN" altLang="en-US" i="1" dirty="0">
                <a:solidFill>
                  <a:srgbClr val="C00000"/>
                </a:solidFill>
              </a:endParaRPr>
            </a:p>
          </p:txBody>
        </p:sp>
      </p:grpSp>
      <p:grpSp>
        <p:nvGrpSpPr>
          <p:cNvPr id="4" name="组合 3">
            <a:extLst>
              <a:ext uri="{FF2B5EF4-FFF2-40B4-BE49-F238E27FC236}">
                <a16:creationId xmlns:a16="http://schemas.microsoft.com/office/drawing/2014/main" xmlns="" id="{1C527BF6-0FEC-40D1-B786-6F924295944E}"/>
              </a:ext>
            </a:extLst>
          </p:cNvPr>
          <p:cNvGrpSpPr/>
          <p:nvPr/>
        </p:nvGrpSpPr>
        <p:grpSpPr>
          <a:xfrm>
            <a:off x="6587958" y="4745141"/>
            <a:ext cx="1994268" cy="2125834"/>
            <a:chOff x="5804189" y="4745141"/>
            <a:chExt cx="1994268" cy="2125834"/>
          </a:xfrm>
        </p:grpSpPr>
        <p:pic>
          <p:nvPicPr>
            <p:cNvPr id="77" name="图片 76">
              <a:extLst>
                <a:ext uri="{FF2B5EF4-FFF2-40B4-BE49-F238E27FC236}">
                  <a16:creationId xmlns:a16="http://schemas.microsoft.com/office/drawing/2014/main" xmlns="" id="{D0FF1A48-86A1-49A8-BBB2-27F95FF8A3F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04189" y="4745141"/>
              <a:ext cx="1994268" cy="1804127"/>
            </a:xfrm>
            <a:prstGeom prst="rect">
              <a:avLst/>
            </a:prstGeom>
          </p:spPr>
        </p:pic>
        <p:sp>
          <p:nvSpPr>
            <p:cNvPr id="82" name="文本框 81">
              <a:extLst>
                <a:ext uri="{FF2B5EF4-FFF2-40B4-BE49-F238E27FC236}">
                  <a16:creationId xmlns:a16="http://schemas.microsoft.com/office/drawing/2014/main" xmlns="" id="{7B143C17-9A9E-4CDA-861B-302B89D8961A}"/>
                </a:ext>
              </a:extLst>
            </p:cNvPr>
            <p:cNvSpPr txBox="1"/>
            <p:nvPr/>
          </p:nvSpPr>
          <p:spPr>
            <a:xfrm>
              <a:off x="6523160" y="6501643"/>
              <a:ext cx="458780" cy="369332"/>
            </a:xfrm>
            <a:prstGeom prst="rect">
              <a:avLst/>
            </a:prstGeom>
            <a:noFill/>
          </p:spPr>
          <p:txBody>
            <a:bodyPr wrap="none" rtlCol="0">
              <a:spAutoFit/>
            </a:bodyPr>
            <a:lstStyle/>
            <a:p>
              <a:r>
                <a:rPr lang="en-US" altLang="zh-CN" i="1" dirty="0">
                  <a:solidFill>
                    <a:srgbClr val="C00000"/>
                  </a:solidFill>
                </a:rPr>
                <a:t>(C)</a:t>
              </a:r>
              <a:endParaRPr lang="zh-CN" altLang="en-US" i="1" dirty="0">
                <a:solidFill>
                  <a:srgbClr val="C00000"/>
                </a:solidFill>
              </a:endParaRPr>
            </a:p>
          </p:txBody>
        </p:sp>
      </p:grpSp>
      <p:sp>
        <p:nvSpPr>
          <p:cNvPr id="83" name="矩形 82">
            <a:extLst>
              <a:ext uri="{FF2B5EF4-FFF2-40B4-BE49-F238E27FC236}">
                <a16:creationId xmlns:a16="http://schemas.microsoft.com/office/drawing/2014/main" xmlns="" id="{71996297-D8EC-458D-97A9-DAE5D0A57A18}"/>
              </a:ext>
            </a:extLst>
          </p:cNvPr>
          <p:cNvSpPr/>
          <p:nvPr/>
        </p:nvSpPr>
        <p:spPr>
          <a:xfrm>
            <a:off x="2898786" y="3178383"/>
            <a:ext cx="317716" cy="369332"/>
          </a:xfrm>
          <a:prstGeom prst="rect">
            <a:avLst/>
          </a:prstGeom>
        </p:spPr>
        <p:txBody>
          <a:bodyPr wrap="none">
            <a:spAutoFit/>
          </a:bodyPr>
          <a:lstStyle/>
          <a:p>
            <a:r>
              <a:rPr lang="en-US" altLang="zh-CN" i="1" dirty="0">
                <a:solidFill>
                  <a:srgbClr val="C00000"/>
                </a:solidFill>
              </a:rPr>
              <a:t>A</a:t>
            </a:r>
            <a:endParaRPr lang="zh-CN" altLang="en-US" dirty="0"/>
          </a:p>
        </p:txBody>
      </p:sp>
      <p:sp>
        <p:nvSpPr>
          <p:cNvPr id="84" name="矩形 83">
            <a:extLst>
              <a:ext uri="{FF2B5EF4-FFF2-40B4-BE49-F238E27FC236}">
                <a16:creationId xmlns:a16="http://schemas.microsoft.com/office/drawing/2014/main" xmlns="" id="{4D4E8231-F0D0-4252-B0D2-9E3E21301B59}"/>
              </a:ext>
            </a:extLst>
          </p:cNvPr>
          <p:cNvSpPr/>
          <p:nvPr/>
        </p:nvSpPr>
        <p:spPr>
          <a:xfrm>
            <a:off x="2491840" y="2572699"/>
            <a:ext cx="317716" cy="369332"/>
          </a:xfrm>
          <a:prstGeom prst="rect">
            <a:avLst/>
          </a:prstGeom>
        </p:spPr>
        <p:txBody>
          <a:bodyPr wrap="none">
            <a:spAutoFit/>
          </a:bodyPr>
          <a:lstStyle/>
          <a:p>
            <a:r>
              <a:rPr lang="en-US" altLang="zh-CN" i="1" dirty="0">
                <a:solidFill>
                  <a:srgbClr val="C00000"/>
                </a:solidFill>
              </a:rPr>
              <a:t>B</a:t>
            </a:r>
            <a:endParaRPr lang="zh-CN" altLang="en-US" dirty="0"/>
          </a:p>
        </p:txBody>
      </p:sp>
      <p:sp>
        <p:nvSpPr>
          <p:cNvPr id="85" name="矩形 84">
            <a:extLst>
              <a:ext uri="{FF2B5EF4-FFF2-40B4-BE49-F238E27FC236}">
                <a16:creationId xmlns:a16="http://schemas.microsoft.com/office/drawing/2014/main" xmlns="" id="{708C74F7-7348-477D-8C55-1ACF5D55119F}"/>
              </a:ext>
            </a:extLst>
          </p:cNvPr>
          <p:cNvSpPr/>
          <p:nvPr/>
        </p:nvSpPr>
        <p:spPr>
          <a:xfrm>
            <a:off x="2649119" y="2208075"/>
            <a:ext cx="304892" cy="369332"/>
          </a:xfrm>
          <a:prstGeom prst="rect">
            <a:avLst/>
          </a:prstGeom>
        </p:spPr>
        <p:txBody>
          <a:bodyPr wrap="none">
            <a:spAutoFit/>
          </a:bodyPr>
          <a:lstStyle/>
          <a:p>
            <a:r>
              <a:rPr lang="en-US" altLang="zh-CN" i="1" dirty="0">
                <a:solidFill>
                  <a:srgbClr val="C00000"/>
                </a:solidFill>
              </a:rPr>
              <a:t>C</a:t>
            </a:r>
            <a:endParaRPr lang="zh-CN" altLang="en-US" dirty="0"/>
          </a:p>
        </p:txBody>
      </p:sp>
      <p:sp>
        <p:nvSpPr>
          <p:cNvPr id="86" name="文本框 85">
            <a:extLst>
              <a:ext uri="{FF2B5EF4-FFF2-40B4-BE49-F238E27FC236}">
                <a16:creationId xmlns:a16="http://schemas.microsoft.com/office/drawing/2014/main" xmlns="" id="{78D16328-9091-4884-AB8F-0401F729351F}"/>
              </a:ext>
            </a:extLst>
          </p:cNvPr>
          <p:cNvSpPr txBox="1"/>
          <p:nvPr/>
        </p:nvSpPr>
        <p:spPr>
          <a:xfrm>
            <a:off x="7384679" y="1624150"/>
            <a:ext cx="1632655" cy="2025555"/>
          </a:xfrm>
          <a:prstGeom prst="rect">
            <a:avLst/>
          </a:prstGeom>
          <a:ln w="19050">
            <a:prstDash val="lgDashDotDot"/>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30000"/>
              </a:lnSpc>
            </a:pPr>
            <a:r>
              <a:rPr lang="zh-CN" altLang="en-US" sz="1400" dirty="0">
                <a:latin typeface="微软雅黑" panose="020B0503020204020204" charset="-122"/>
                <a:ea typeface="微软雅黑" panose="020B0503020204020204" charset="-122"/>
              </a:rPr>
              <a:t>以街道绿化为例，当</a:t>
            </a:r>
            <a:r>
              <a:rPr lang="en-US" altLang="zh-CN" sz="1400" dirty="0">
                <a:latin typeface="微软雅黑" panose="020B0503020204020204" charset="-122"/>
                <a:ea typeface="微软雅黑" panose="020B0503020204020204" charset="-122"/>
              </a:rPr>
              <a:t>k=2</a:t>
            </a:r>
            <a:r>
              <a:rPr lang="zh-CN" altLang="en-US" sz="1400" dirty="0">
                <a:latin typeface="微软雅黑" panose="020B0503020204020204" charset="-122"/>
                <a:ea typeface="微软雅黑" panose="020B0503020204020204" charset="-122"/>
              </a:rPr>
              <a:t>和</a:t>
            </a:r>
            <a:r>
              <a:rPr lang="en-US" altLang="zh-CN" sz="1400" dirty="0">
                <a:latin typeface="微软雅黑" panose="020B0503020204020204" charset="-122"/>
                <a:ea typeface="微软雅黑" panose="020B0503020204020204" charset="-122"/>
              </a:rPr>
              <a:t>k=4</a:t>
            </a:r>
            <a:r>
              <a:rPr lang="zh-CN" altLang="en-US" sz="1400" dirty="0">
                <a:latin typeface="微软雅黑" panose="020B0503020204020204" charset="-122"/>
                <a:ea typeface="微软雅黑" panose="020B0503020204020204" charset="-122"/>
              </a:rPr>
              <a:t>时，绿化程度较高的街道分布大致相似，分别位于佛山市中心、顺德区中心和南海区沙面新城。</a:t>
            </a:r>
          </a:p>
        </p:txBody>
      </p:sp>
      <p:sp>
        <p:nvSpPr>
          <p:cNvPr id="34" name="矩形 33">
            <a:extLst>
              <a:ext uri="{FF2B5EF4-FFF2-40B4-BE49-F238E27FC236}">
                <a16:creationId xmlns:a16="http://schemas.microsoft.com/office/drawing/2014/main" xmlns="" id="{71996297-D8EC-458D-97A9-DAE5D0A57A18}"/>
              </a:ext>
            </a:extLst>
          </p:cNvPr>
          <p:cNvSpPr/>
          <p:nvPr/>
        </p:nvSpPr>
        <p:spPr>
          <a:xfrm>
            <a:off x="6322288" y="3151672"/>
            <a:ext cx="317716" cy="369332"/>
          </a:xfrm>
          <a:prstGeom prst="rect">
            <a:avLst/>
          </a:prstGeom>
        </p:spPr>
        <p:txBody>
          <a:bodyPr wrap="none">
            <a:spAutoFit/>
          </a:bodyPr>
          <a:lstStyle/>
          <a:p>
            <a:r>
              <a:rPr lang="en-US" altLang="zh-CN" i="1" dirty="0">
                <a:solidFill>
                  <a:srgbClr val="C00000"/>
                </a:solidFill>
              </a:rPr>
              <a:t>A</a:t>
            </a:r>
            <a:endParaRPr lang="zh-CN" altLang="en-US" dirty="0"/>
          </a:p>
        </p:txBody>
      </p:sp>
      <p:sp>
        <p:nvSpPr>
          <p:cNvPr id="35" name="矩形 34">
            <a:extLst>
              <a:ext uri="{FF2B5EF4-FFF2-40B4-BE49-F238E27FC236}">
                <a16:creationId xmlns:a16="http://schemas.microsoft.com/office/drawing/2014/main" xmlns="" id="{4D4E8231-F0D0-4252-B0D2-9E3E21301B59}"/>
              </a:ext>
            </a:extLst>
          </p:cNvPr>
          <p:cNvSpPr/>
          <p:nvPr/>
        </p:nvSpPr>
        <p:spPr>
          <a:xfrm>
            <a:off x="5915342" y="2545988"/>
            <a:ext cx="317716" cy="369332"/>
          </a:xfrm>
          <a:prstGeom prst="rect">
            <a:avLst/>
          </a:prstGeom>
        </p:spPr>
        <p:txBody>
          <a:bodyPr wrap="none">
            <a:spAutoFit/>
          </a:bodyPr>
          <a:lstStyle/>
          <a:p>
            <a:r>
              <a:rPr lang="en-US" altLang="zh-CN" i="1" dirty="0">
                <a:solidFill>
                  <a:srgbClr val="C00000"/>
                </a:solidFill>
              </a:rPr>
              <a:t>B</a:t>
            </a:r>
            <a:endParaRPr lang="zh-CN" altLang="en-US" dirty="0"/>
          </a:p>
        </p:txBody>
      </p:sp>
      <p:sp>
        <p:nvSpPr>
          <p:cNvPr id="36" name="矩形 35">
            <a:extLst>
              <a:ext uri="{FF2B5EF4-FFF2-40B4-BE49-F238E27FC236}">
                <a16:creationId xmlns:a16="http://schemas.microsoft.com/office/drawing/2014/main" xmlns="" id="{708C74F7-7348-477D-8C55-1ACF5D55119F}"/>
              </a:ext>
            </a:extLst>
          </p:cNvPr>
          <p:cNvSpPr/>
          <p:nvPr/>
        </p:nvSpPr>
        <p:spPr>
          <a:xfrm>
            <a:off x="6072621" y="2181364"/>
            <a:ext cx="304892" cy="369332"/>
          </a:xfrm>
          <a:prstGeom prst="rect">
            <a:avLst/>
          </a:prstGeom>
        </p:spPr>
        <p:txBody>
          <a:bodyPr wrap="none">
            <a:spAutoFit/>
          </a:bodyPr>
          <a:lstStyle/>
          <a:p>
            <a:r>
              <a:rPr lang="en-US" altLang="zh-CN" i="1" dirty="0">
                <a:solidFill>
                  <a:srgbClr val="C00000"/>
                </a:solidFill>
              </a:rPr>
              <a:t>C</a:t>
            </a:r>
            <a:endParaRPr lang="zh-CN" altLang="en-US" dirty="0"/>
          </a:p>
        </p:txBody>
      </p:sp>
      <p:sp>
        <p:nvSpPr>
          <p:cNvPr id="38" name="文本框 37">
            <a:extLst>
              <a:ext uri="{FF2B5EF4-FFF2-40B4-BE49-F238E27FC236}">
                <a16:creationId xmlns:a16="http://schemas.microsoft.com/office/drawing/2014/main" xmlns="" id="{980DC0CA-FC17-45C0-AE73-74DCA9059A5B}"/>
              </a:ext>
            </a:extLst>
          </p:cNvPr>
          <p:cNvSpPr txBox="1"/>
          <p:nvPr/>
        </p:nvSpPr>
        <p:spPr>
          <a:xfrm>
            <a:off x="876687" y="149590"/>
            <a:ext cx="5724644"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4.2. </a:t>
            </a:r>
            <a:r>
              <a:rPr lang="zh-CN" altLang="en-US" sz="2800" b="1" dirty="0">
                <a:latin typeface="微软雅黑" panose="020B0503020204020204" pitchFamily="34" charset="-122"/>
                <a:ea typeface="微软雅黑" panose="020B0503020204020204" pitchFamily="34" charset="-122"/>
              </a:rPr>
              <a:t>基于</a:t>
            </a:r>
            <a:r>
              <a:rPr lang="en-US" altLang="zh-CN" sz="2800" b="1" dirty="0">
                <a:latin typeface="微软雅黑" panose="020B0503020204020204" pitchFamily="34" charset="-122"/>
                <a:ea typeface="微软雅黑" panose="020B0503020204020204" pitchFamily="34" charset="-122"/>
              </a:rPr>
              <a:t>GIST</a:t>
            </a:r>
            <a:r>
              <a:rPr lang="zh-CN" altLang="en-US" sz="2800" b="1" dirty="0">
                <a:latin typeface="微软雅黑" panose="020B0503020204020204" pitchFamily="34" charset="-122"/>
                <a:ea typeface="微软雅黑" panose="020B0503020204020204" pitchFamily="34" charset="-122"/>
              </a:rPr>
              <a:t>特征的街道场景聚类</a:t>
            </a:r>
          </a:p>
        </p:txBody>
      </p:sp>
    </p:spTree>
    <p:extLst>
      <p:ext uri="{BB962C8B-B14F-4D97-AF65-F5344CB8AC3E}">
        <p14:creationId xmlns:p14="http://schemas.microsoft.com/office/powerpoint/2010/main" val="33640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B5F07ABE-6EA6-4F87-9BBB-C55E328AD2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29" name="组合 28">
            <a:extLst>
              <a:ext uri="{FF2B5EF4-FFF2-40B4-BE49-F238E27FC236}">
                <a16:creationId xmlns:a16="http://schemas.microsoft.com/office/drawing/2014/main" xmlns="" id="{58483DFE-1DC8-4186-85F5-9B5D11D4D919}"/>
              </a:ext>
            </a:extLst>
          </p:cNvPr>
          <p:cNvGrpSpPr/>
          <p:nvPr/>
        </p:nvGrpSpPr>
        <p:grpSpPr>
          <a:xfrm>
            <a:off x="98207" y="238474"/>
            <a:ext cx="449089" cy="439702"/>
            <a:chOff x="98207" y="238474"/>
            <a:chExt cx="449089" cy="439702"/>
          </a:xfrm>
        </p:grpSpPr>
        <p:sp>
          <p:nvSpPr>
            <p:cNvPr id="30" name="椭圆 29">
              <a:extLst>
                <a:ext uri="{FF2B5EF4-FFF2-40B4-BE49-F238E27FC236}">
                  <a16:creationId xmlns:a16="http://schemas.microsoft.com/office/drawing/2014/main" xmlns="" id="{6B168F0B-E2DD-433A-A036-74B09A2C6AC1}"/>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31" name="椭圆 30">
              <a:extLst>
                <a:ext uri="{FF2B5EF4-FFF2-40B4-BE49-F238E27FC236}">
                  <a16:creationId xmlns:a16="http://schemas.microsoft.com/office/drawing/2014/main" xmlns="" id="{C6B1A69E-9FF6-486C-9C1B-6DD23CFB2A6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a:extLst>
              <a:ext uri="{FF2B5EF4-FFF2-40B4-BE49-F238E27FC236}">
                <a16:creationId xmlns:a16="http://schemas.microsoft.com/office/drawing/2014/main" xmlns="" id="{570D8088-D479-470F-9FC1-A36A12552888}"/>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xmlns="" id="{54A1F4CA-AFEA-4A8B-8829-FF80425B3C98}"/>
              </a:ext>
            </a:extLst>
          </p:cNvPr>
          <p:cNvSpPr txBox="1"/>
          <p:nvPr/>
        </p:nvSpPr>
        <p:spPr>
          <a:xfrm>
            <a:off x="702310" y="1460500"/>
            <a:ext cx="7700010" cy="3403624"/>
          </a:xfrm>
          <a:prstGeom prst="rect">
            <a:avLst/>
          </a:prstGeom>
          <a:noFill/>
          <a:ln w="9525">
            <a:noFill/>
          </a:ln>
        </p:spPr>
        <p:txBody>
          <a:bodyPr wrap="square">
            <a:spAutoFit/>
          </a:bodyPr>
          <a:lstStyle/>
          <a:p>
            <a:pPr marL="342900" indent="-342900" fontAlgn="auto">
              <a:lnSpc>
                <a:spcPct val="130000"/>
              </a:lnSpc>
              <a:spcAft>
                <a:spcPts val="1200"/>
              </a:spcAft>
              <a:buFont typeface="Arial" panose="020B0604020202020204" pitchFamily="34" charset="0"/>
              <a:buChar char="•"/>
            </a:pPr>
            <a:r>
              <a:rPr lang="zh-CN" altLang="en-US" sz="1600" b="0" dirty="0">
                <a:solidFill>
                  <a:srgbClr val="C00000"/>
                </a:solidFill>
                <a:latin typeface="微软雅黑" panose="020B0503020204020204" charset="-122"/>
                <a:ea typeface="微软雅黑" panose="020B0503020204020204" charset="-122"/>
                <a:cs typeface="宋体" panose="02010600030101010101" pitchFamily="2" charset="-122"/>
              </a:rPr>
              <a:t>土地利用和土地覆盖</a:t>
            </a:r>
            <a:r>
              <a:rPr lang="en-US" altLang="zh-CN" sz="1600" b="0" dirty="0">
                <a:latin typeface="微软雅黑" panose="020B0503020204020204" charset="-122"/>
                <a:ea typeface="微软雅黑" panose="020B0503020204020204" charset="-122"/>
                <a:cs typeface="宋体" panose="02010600030101010101" pitchFamily="2" charset="-122"/>
              </a:rPr>
              <a:t>(LULC)</a:t>
            </a:r>
            <a:r>
              <a:rPr lang="zh-CN" altLang="en-US" sz="1600" b="0" dirty="0">
                <a:latin typeface="微软雅黑" panose="020B0503020204020204" charset="-122"/>
                <a:ea typeface="微软雅黑" panose="020B0503020204020204" charset="-122"/>
                <a:cs typeface="宋体" panose="02010600030101010101" pitchFamily="2" charset="-122"/>
              </a:rPr>
              <a:t>包含丰富的地理空间信息，对于城市规划、政府管理和可持续发展领域具有重要意义。</a:t>
            </a:r>
          </a:p>
          <a:p>
            <a:pPr marL="342900" indent="-342900" fontAlgn="auto">
              <a:lnSpc>
                <a:spcPct val="130000"/>
              </a:lnSpc>
              <a:spcAft>
                <a:spcPts val="1200"/>
              </a:spcAft>
              <a:buFont typeface="Arial" panose="020B0604020202020204" pitchFamily="34" charset="0"/>
              <a:buChar char="•"/>
            </a:pPr>
            <a:r>
              <a:rPr lang="zh-CN" altLang="en-US" sz="1600" dirty="0">
                <a:latin typeface="微软雅黑" panose="020B0503020204020204" charset="-122"/>
                <a:ea typeface="微软雅黑" panose="020B0503020204020204" charset="-122"/>
              </a:rPr>
              <a:t>OOC模型往往忽略了地物的空间分布和语义特征，由于</a:t>
            </a:r>
            <a:r>
              <a:rPr lang="zh-CN" altLang="en-US" sz="1600" dirty="0">
                <a:solidFill>
                  <a:srgbClr val="C00000"/>
                </a:solidFill>
                <a:latin typeface="微软雅黑" panose="020B0503020204020204" charset="-122"/>
                <a:ea typeface="微软雅黑" panose="020B0503020204020204" charset="-122"/>
              </a:rPr>
              <a:t>存在“语义鸿沟”</a:t>
            </a:r>
            <a:r>
              <a:rPr lang="zh-CN" altLang="en-US" sz="1600" dirty="0">
                <a:latin typeface="微软雅黑" panose="020B0503020204020204" charset="-122"/>
                <a:ea typeface="微软雅黑" panose="020B0503020204020204" charset="-122"/>
              </a:rPr>
              <a:t>，传统的遥感分类模型也难以识别出精细的土地利用分类。</a:t>
            </a:r>
          </a:p>
          <a:p>
            <a:pPr marL="342900" indent="-342900" fontAlgn="auto">
              <a:lnSpc>
                <a:spcPct val="130000"/>
              </a:lnSpc>
              <a:spcAft>
                <a:spcPts val="1200"/>
              </a:spcAft>
              <a:buFont typeface="Arial" panose="020B0604020202020204" pitchFamily="34" charset="0"/>
              <a:buChar char="•"/>
            </a:pPr>
            <a:r>
              <a:rPr lang="zh-CN" altLang="en-US" sz="1600" dirty="0">
                <a:solidFill>
                  <a:srgbClr val="C00000"/>
                </a:solidFill>
                <a:latin typeface="微软雅黑" panose="020B0503020204020204" charset="-122"/>
                <a:ea typeface="微软雅黑" panose="020B0503020204020204" charset="-122"/>
              </a:rPr>
              <a:t>场景分类</a:t>
            </a:r>
            <a:r>
              <a:rPr lang="zh-CN" altLang="en-US" sz="1600" dirty="0">
                <a:latin typeface="微软雅黑" panose="020B0503020204020204" charset="-122"/>
                <a:ea typeface="微软雅黑" panose="020B0503020204020204" charset="-122"/>
              </a:rPr>
              <a:t>采用</a:t>
            </a:r>
            <a:r>
              <a:rPr lang="zh-CN" altLang="en-US" sz="1600" dirty="0">
                <a:solidFill>
                  <a:srgbClr val="C00000"/>
                </a:solidFill>
                <a:latin typeface="微软雅黑" panose="020B0503020204020204" charset="-122"/>
                <a:ea typeface="微软雅黑" panose="020B0503020204020204" charset="-122"/>
              </a:rPr>
              <a:t>词袋</a:t>
            </a:r>
            <a:r>
              <a:rPr lang="zh-CN" altLang="en-US" sz="1600" dirty="0">
                <a:latin typeface="微软雅黑" panose="020B0503020204020204" charset="-122"/>
                <a:ea typeface="微软雅黑" panose="020B0503020204020204" charset="-122"/>
              </a:rPr>
              <a:t>（BOW）建模方法和通过</a:t>
            </a:r>
            <a:r>
              <a:rPr lang="zh-CN" altLang="en-US" sz="1600" dirty="0">
                <a:solidFill>
                  <a:srgbClr val="C00000"/>
                </a:solidFill>
                <a:latin typeface="微软雅黑" panose="020B0503020204020204" charset="-122"/>
                <a:ea typeface="微软雅黑" panose="020B0503020204020204" charset="-122"/>
              </a:rPr>
              <a:t>概率主题模型（</a:t>
            </a:r>
            <a:r>
              <a:rPr lang="en-US" altLang="zh-CN" sz="1600" dirty="0">
                <a:solidFill>
                  <a:srgbClr val="C00000"/>
                </a:solidFill>
                <a:latin typeface="微软雅黑" panose="020B0503020204020204" charset="-122"/>
                <a:ea typeface="微软雅黑" panose="020B0503020204020204" charset="-122"/>
              </a:rPr>
              <a:t>PTM</a:t>
            </a:r>
            <a:r>
              <a:rPr lang="zh-CN" altLang="en-US" sz="1600" dirty="0">
                <a:solidFill>
                  <a:srgbClr val="C00000"/>
                </a:solidFill>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融合地面场景的物理特征来提高城市土地利用的识别精度；</a:t>
            </a:r>
          </a:p>
          <a:p>
            <a:pPr marL="342900" indent="-342900" fontAlgn="auto">
              <a:lnSpc>
                <a:spcPct val="130000"/>
              </a:lnSpc>
              <a:spcAft>
                <a:spcPts val="1200"/>
              </a:spcAft>
              <a:buFont typeface="Arial" panose="020B0604020202020204" pitchFamily="34" charset="0"/>
              <a:buChar char="•"/>
            </a:pPr>
            <a:r>
              <a:rPr lang="zh-CN" altLang="en-US" sz="1600" dirty="0">
                <a:solidFill>
                  <a:srgbClr val="C00000"/>
                </a:solidFill>
                <a:latin typeface="微软雅黑" panose="020B0503020204020204" charset="-122"/>
                <a:ea typeface="微软雅黑" panose="020B0503020204020204" charset="-122"/>
              </a:rPr>
              <a:t>耦合HSR影像和街景照片</a:t>
            </a:r>
            <a:r>
              <a:rPr lang="zh-CN" altLang="en-US" sz="1600" dirty="0">
                <a:latin typeface="微软雅黑" panose="020B0503020204020204" charset="-122"/>
                <a:ea typeface="微软雅黑" panose="020B0503020204020204" charset="-122"/>
              </a:rPr>
              <a:t>，从不同的观测视角识别土地利用结构。通过机器学习和自然语言处理模型从HSR影像和街景照片中提取潜在语义信息，进而对城市土地利用进行分类和评估。</a:t>
            </a:r>
          </a:p>
        </p:txBody>
      </p:sp>
      <p:sp>
        <p:nvSpPr>
          <p:cNvPr id="35" name="文本框 34">
            <a:extLst>
              <a:ext uri="{FF2B5EF4-FFF2-40B4-BE49-F238E27FC236}">
                <a16:creationId xmlns:a16="http://schemas.microsoft.com/office/drawing/2014/main" xmlns="" id="{8762E117-1C05-41ED-AE4D-99C48DCEF9D8}"/>
              </a:ext>
            </a:extLst>
          </p:cNvPr>
          <p:cNvSpPr txBox="1"/>
          <p:nvPr/>
        </p:nvSpPr>
        <p:spPr>
          <a:xfrm>
            <a:off x="356481" y="1028401"/>
            <a:ext cx="1984839" cy="400110"/>
          </a:xfrm>
          <a:prstGeom prst="rect">
            <a:avLst/>
          </a:prstGeom>
          <a:noFill/>
        </p:spPr>
        <p:txBody>
          <a:bodyPr wrap="none" rtlCol="0">
            <a:spAutoFit/>
          </a:bodyPr>
          <a:lstStyle/>
          <a:p>
            <a:r>
              <a:rPr lang="en-US" altLang="zh-CN" sz="2000" b="1" dirty="0">
                <a:latin typeface="微软雅黑" panose="020B0503020204020204" charset="-122"/>
                <a:ea typeface="微软雅黑" panose="020B0503020204020204" charset="-122"/>
              </a:rPr>
              <a:t>4.3.1. </a:t>
            </a:r>
            <a:r>
              <a:rPr lang="zh-CN" altLang="en-US" sz="2000" b="1" dirty="0">
                <a:latin typeface="微软雅黑" panose="020B0503020204020204" charset="-122"/>
                <a:ea typeface="微软雅黑" panose="020B0503020204020204" charset="-122"/>
              </a:rPr>
              <a:t>研究背景</a:t>
            </a:r>
          </a:p>
        </p:txBody>
      </p:sp>
      <p:pic>
        <p:nvPicPr>
          <p:cNvPr id="36" name="图片 35">
            <a:extLst>
              <a:ext uri="{FF2B5EF4-FFF2-40B4-BE49-F238E27FC236}">
                <a16:creationId xmlns:a16="http://schemas.microsoft.com/office/drawing/2014/main" xmlns="" id="{B40F6694-BAE6-4F6C-B117-9B1A970DF202}"/>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l="2098" r="5399"/>
          <a:stretch>
            <a:fillRect/>
          </a:stretch>
        </p:blipFill>
        <p:spPr>
          <a:xfrm>
            <a:off x="216535" y="4859769"/>
            <a:ext cx="3079115" cy="1622425"/>
          </a:xfrm>
          <a:prstGeom prst="rect">
            <a:avLst/>
          </a:prstGeom>
          <a:ln>
            <a:noFill/>
          </a:ln>
          <a:effectLst>
            <a:outerShdw blurRad="292100" dist="139700" dir="2700000" algn="tl" rotWithShape="0">
              <a:srgbClr val="333333">
                <a:alpha val="65000"/>
              </a:srgbClr>
            </a:outerShdw>
          </a:effectLst>
        </p:spPr>
      </p:pic>
      <p:pic>
        <p:nvPicPr>
          <p:cNvPr id="37" name="图片 36">
            <a:extLst>
              <a:ext uri="{FF2B5EF4-FFF2-40B4-BE49-F238E27FC236}">
                <a16:creationId xmlns:a16="http://schemas.microsoft.com/office/drawing/2014/main" xmlns="" id="{9CF70E3D-11BA-4955-B803-A9E9826718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82385" y="4859769"/>
            <a:ext cx="2546985" cy="1628140"/>
          </a:xfrm>
          <a:prstGeom prst="rect">
            <a:avLst/>
          </a:prstGeom>
          <a:ln>
            <a:noFill/>
          </a:ln>
          <a:effectLst>
            <a:outerShdw blurRad="292100" dist="139700" dir="2700000" algn="tl" rotWithShape="0">
              <a:srgbClr val="333333">
                <a:alpha val="65000"/>
              </a:srgbClr>
            </a:outerShdw>
          </a:effectLst>
        </p:spPr>
      </p:pic>
      <p:pic>
        <p:nvPicPr>
          <p:cNvPr id="38" name="图片 37">
            <a:extLst>
              <a:ext uri="{FF2B5EF4-FFF2-40B4-BE49-F238E27FC236}">
                <a16:creationId xmlns:a16="http://schemas.microsoft.com/office/drawing/2014/main" xmlns="" id="{57D10AE1-02A6-48B7-905A-FC2294A7E828}"/>
              </a:ext>
            </a:extLst>
          </p:cNvPr>
          <p:cNvPicPr>
            <a:picLocks noChangeAspect="1"/>
          </p:cNvPicPr>
          <p:nvPr/>
        </p:nvPicPr>
        <p:blipFill>
          <a:blip r:embed="rId7" cstate="screen">
            <a:lum bright="6000" contrast="30000"/>
            <a:extLst>
              <a:ext uri="{28A0092B-C50C-407E-A947-70E740481C1C}">
                <a14:useLocalDpi xmlns:a14="http://schemas.microsoft.com/office/drawing/2010/main"/>
              </a:ext>
            </a:extLst>
          </a:blip>
          <a:srcRect/>
          <a:stretch>
            <a:fillRect/>
          </a:stretch>
        </p:blipFill>
        <p:spPr>
          <a:xfrm>
            <a:off x="3460115" y="4866754"/>
            <a:ext cx="2741930" cy="1621155"/>
          </a:xfrm>
          <a:prstGeom prst="rect">
            <a:avLst/>
          </a:prstGeom>
          <a:ln>
            <a:noFill/>
          </a:ln>
          <a:effectLst>
            <a:outerShdw blurRad="292100" dist="139700" dir="2700000" algn="tl" rotWithShape="0">
              <a:srgbClr val="333333">
                <a:alpha val="65000"/>
              </a:srgbClr>
            </a:outerShdw>
          </a:effectLst>
        </p:spPr>
      </p:pic>
      <p:sp>
        <p:nvSpPr>
          <p:cNvPr id="39" name="矩形 38">
            <a:extLst>
              <a:ext uri="{FF2B5EF4-FFF2-40B4-BE49-F238E27FC236}">
                <a16:creationId xmlns:a16="http://schemas.microsoft.com/office/drawing/2014/main" xmlns="" id="{8CB60925-3E1B-4B67-811C-C26019A6F4EB}"/>
              </a:ext>
            </a:extLst>
          </p:cNvPr>
          <p:cNvSpPr/>
          <p:nvPr/>
        </p:nvSpPr>
        <p:spPr>
          <a:xfrm>
            <a:off x="16264" y="932646"/>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a16="http://schemas.microsoft.com/office/drawing/2014/main" xmlns="" id="{980DC0CA-FC17-45C0-AE73-74DCA9059A5B}"/>
              </a:ext>
            </a:extLst>
          </p:cNvPr>
          <p:cNvSpPr txBox="1"/>
          <p:nvPr/>
        </p:nvSpPr>
        <p:spPr>
          <a:xfrm>
            <a:off x="876687" y="149590"/>
            <a:ext cx="381226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4.3. </a:t>
            </a:r>
            <a:r>
              <a:rPr lang="zh-CN" altLang="en-US" sz="2800" b="1" dirty="0">
                <a:latin typeface="微软雅黑" panose="020B0503020204020204" pitchFamily="34" charset="-122"/>
                <a:ea typeface="微软雅黑" panose="020B0503020204020204" pitchFamily="34" charset="-122"/>
              </a:rPr>
              <a:t>土地利用场景分类</a:t>
            </a:r>
          </a:p>
        </p:txBody>
      </p:sp>
    </p:spTree>
    <p:extLst>
      <p:ext uri="{BB962C8B-B14F-4D97-AF65-F5344CB8AC3E}">
        <p14:creationId xmlns:p14="http://schemas.microsoft.com/office/powerpoint/2010/main" val="3569127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398D88AB-81D4-4402-816B-F39D5AF31562}"/>
              </a:ext>
            </a:extLst>
          </p:cNvPr>
          <p:cNvSpPr txBox="1"/>
          <p:nvPr/>
        </p:nvSpPr>
        <p:spPr>
          <a:xfrm>
            <a:off x="6326505" y="3836035"/>
            <a:ext cx="998220" cy="368300"/>
          </a:xfrm>
          <a:prstGeom prst="rect">
            <a:avLst/>
          </a:prstGeom>
          <a:noFill/>
        </p:spPr>
        <p:txBody>
          <a:bodyPr wrap="none" rtlCol="0">
            <a:spAutoFit/>
          </a:bodyPr>
          <a:lstStyle/>
          <a:p>
            <a:r>
              <a:rPr lang="en-US" altLang="zh-CN" i="1">
                <a:latin typeface="Cambria" panose="02040503050406030204" charset="0"/>
                <a:ea typeface="微软雅黑" panose="020B0503020204020204" charset="-122"/>
              </a:rPr>
              <a:t>land use</a:t>
            </a:r>
          </a:p>
        </p:txBody>
      </p:sp>
      <p:sp>
        <p:nvSpPr>
          <p:cNvPr id="10" name="文本框 9">
            <a:extLst>
              <a:ext uri="{FF2B5EF4-FFF2-40B4-BE49-F238E27FC236}">
                <a16:creationId xmlns:a16="http://schemas.microsoft.com/office/drawing/2014/main" xmlns="" id="{1A18E2E3-42E9-45CD-A617-0B1ACA531535}"/>
              </a:ext>
            </a:extLst>
          </p:cNvPr>
          <p:cNvSpPr txBox="1"/>
          <p:nvPr/>
        </p:nvSpPr>
        <p:spPr>
          <a:xfrm>
            <a:off x="822960" y="3684270"/>
            <a:ext cx="2953385" cy="368300"/>
          </a:xfrm>
          <a:prstGeom prst="rect">
            <a:avLst/>
          </a:prstGeom>
          <a:noFill/>
        </p:spPr>
        <p:txBody>
          <a:bodyPr wrap="none" rtlCol="0">
            <a:spAutoFit/>
          </a:bodyPr>
          <a:lstStyle/>
          <a:p>
            <a:r>
              <a:rPr lang="en-US" altLang="zh-CN" i="1">
                <a:latin typeface="Cambria" panose="02040503050406030204" charset="0"/>
                <a:ea typeface="微软雅黑" panose="020B0503020204020204" charset="-122"/>
              </a:rPr>
              <a:t>high spatial resolution image</a:t>
            </a:r>
          </a:p>
        </p:txBody>
      </p:sp>
      <p:grpSp>
        <p:nvGrpSpPr>
          <p:cNvPr id="11" name="组合 10">
            <a:extLst>
              <a:ext uri="{FF2B5EF4-FFF2-40B4-BE49-F238E27FC236}">
                <a16:creationId xmlns:a16="http://schemas.microsoft.com/office/drawing/2014/main" xmlns="" id="{C0750E7A-F7EE-4D5F-A194-144DFDDC1E27}"/>
              </a:ext>
            </a:extLst>
          </p:cNvPr>
          <p:cNvGrpSpPr/>
          <p:nvPr/>
        </p:nvGrpSpPr>
        <p:grpSpPr>
          <a:xfrm>
            <a:off x="906145" y="4423410"/>
            <a:ext cx="5812155" cy="1924050"/>
            <a:chOff x="1091" y="7186"/>
            <a:chExt cx="9153" cy="3030"/>
          </a:xfrm>
        </p:grpSpPr>
        <p:pic>
          <p:nvPicPr>
            <p:cNvPr id="12" name="图片 11" descr="1160_657_90_0">
              <a:extLst>
                <a:ext uri="{FF2B5EF4-FFF2-40B4-BE49-F238E27FC236}">
                  <a16:creationId xmlns:a16="http://schemas.microsoft.com/office/drawing/2014/main" xmlns="" id="{D61BDDF3-749B-4082-BB8B-D8B14D2BA4D0}"/>
                </a:ext>
              </a:extLst>
            </p:cNvPr>
            <p:cNvPicPr>
              <a:picLocks noChangeAspect="1"/>
            </p:cNvPicPr>
            <p:nvPr/>
          </p:nvPicPr>
          <p:blipFill>
            <a:blip r:embed="rId2" cstate="screen">
              <a:lum bright="6000"/>
              <a:extLst>
                <a:ext uri="{28A0092B-C50C-407E-A947-70E740481C1C}">
                  <a14:useLocalDpi xmlns:a14="http://schemas.microsoft.com/office/drawing/2010/main"/>
                </a:ext>
              </a:extLst>
            </a:blip>
            <a:srcRect/>
            <a:stretch>
              <a:fillRect/>
            </a:stretch>
          </p:blipFill>
          <p:spPr>
            <a:xfrm>
              <a:off x="5770" y="8739"/>
              <a:ext cx="2176" cy="1457"/>
            </a:xfrm>
            <a:prstGeom prst="rect">
              <a:avLst/>
            </a:prstGeom>
          </p:spPr>
        </p:pic>
        <p:pic>
          <p:nvPicPr>
            <p:cNvPr id="13" name="图片 12" descr="1217_691_180_0">
              <a:extLst>
                <a:ext uri="{FF2B5EF4-FFF2-40B4-BE49-F238E27FC236}">
                  <a16:creationId xmlns:a16="http://schemas.microsoft.com/office/drawing/2014/main" xmlns="" id="{91AD1648-F212-4DF2-AAC0-2959B0A0F2D6}"/>
                </a:ext>
              </a:extLst>
            </p:cNvPr>
            <p:cNvPicPr>
              <a:picLocks noChangeAspect="1"/>
            </p:cNvPicPr>
            <p:nvPr/>
          </p:nvPicPr>
          <p:blipFill>
            <a:blip r:embed="rId3" cstate="screen">
              <a:lum bright="6000"/>
              <a:extLst>
                <a:ext uri="{28A0092B-C50C-407E-A947-70E740481C1C}">
                  <a14:useLocalDpi xmlns:a14="http://schemas.microsoft.com/office/drawing/2010/main"/>
                </a:ext>
              </a:extLst>
            </a:blip>
            <a:srcRect/>
            <a:stretch>
              <a:fillRect/>
            </a:stretch>
          </p:blipFill>
          <p:spPr>
            <a:xfrm>
              <a:off x="8070" y="8752"/>
              <a:ext cx="2175" cy="1457"/>
            </a:xfrm>
            <a:prstGeom prst="rect">
              <a:avLst/>
            </a:prstGeom>
          </p:spPr>
        </p:pic>
        <p:pic>
          <p:nvPicPr>
            <p:cNvPr id="14" name="图片 13" descr="1258_716_180_0">
              <a:extLst>
                <a:ext uri="{FF2B5EF4-FFF2-40B4-BE49-F238E27FC236}">
                  <a16:creationId xmlns:a16="http://schemas.microsoft.com/office/drawing/2014/main" xmlns="" id="{EADE5D2C-FE93-45BD-80B2-A5D4ECBC2233}"/>
                </a:ext>
              </a:extLst>
            </p:cNvPr>
            <p:cNvPicPr>
              <a:picLocks noChangeAspect="1"/>
            </p:cNvPicPr>
            <p:nvPr/>
          </p:nvPicPr>
          <p:blipFill>
            <a:blip r:embed="rId4" cstate="screen">
              <a:lum bright="6000"/>
              <a:extLst>
                <a:ext uri="{28A0092B-C50C-407E-A947-70E740481C1C}">
                  <a14:useLocalDpi xmlns:a14="http://schemas.microsoft.com/office/drawing/2010/main"/>
                </a:ext>
              </a:extLst>
            </a:blip>
            <a:srcRect/>
            <a:stretch>
              <a:fillRect/>
            </a:stretch>
          </p:blipFill>
          <p:spPr>
            <a:xfrm>
              <a:off x="5770" y="7186"/>
              <a:ext cx="2170" cy="1457"/>
            </a:xfrm>
            <a:prstGeom prst="rect">
              <a:avLst/>
            </a:prstGeom>
          </p:spPr>
        </p:pic>
        <p:pic>
          <p:nvPicPr>
            <p:cNvPr id="15" name="图片 14" descr="1290_739_0_0">
              <a:extLst>
                <a:ext uri="{FF2B5EF4-FFF2-40B4-BE49-F238E27FC236}">
                  <a16:creationId xmlns:a16="http://schemas.microsoft.com/office/drawing/2014/main" xmlns="" id="{153021D9-1A99-474E-B525-A830D1844FD1}"/>
                </a:ext>
              </a:extLst>
            </p:cNvPr>
            <p:cNvPicPr>
              <a:picLocks noChangeAspect="1"/>
            </p:cNvPicPr>
            <p:nvPr/>
          </p:nvPicPr>
          <p:blipFill>
            <a:blip r:embed="rId5" cstate="screen">
              <a:lum bright="6000"/>
              <a:extLst>
                <a:ext uri="{28A0092B-C50C-407E-A947-70E740481C1C}">
                  <a14:useLocalDpi xmlns:a14="http://schemas.microsoft.com/office/drawing/2010/main"/>
                </a:ext>
              </a:extLst>
            </a:blip>
            <a:srcRect/>
            <a:stretch>
              <a:fillRect/>
            </a:stretch>
          </p:blipFill>
          <p:spPr>
            <a:xfrm>
              <a:off x="1095" y="8745"/>
              <a:ext cx="2168" cy="1470"/>
            </a:xfrm>
            <a:prstGeom prst="rect">
              <a:avLst/>
            </a:prstGeom>
          </p:spPr>
        </p:pic>
        <p:pic>
          <p:nvPicPr>
            <p:cNvPr id="16" name="图片 15" descr="1297_745_90_0">
              <a:extLst>
                <a:ext uri="{FF2B5EF4-FFF2-40B4-BE49-F238E27FC236}">
                  <a16:creationId xmlns:a16="http://schemas.microsoft.com/office/drawing/2014/main" xmlns="" id="{11C4D187-4061-43F3-8215-8E97D7C837EC}"/>
                </a:ext>
              </a:extLst>
            </p:cNvPr>
            <p:cNvPicPr>
              <a:picLocks noChangeAspect="1"/>
            </p:cNvPicPr>
            <p:nvPr/>
          </p:nvPicPr>
          <p:blipFill>
            <a:blip r:embed="rId6" cstate="screen">
              <a:lum bright="6000"/>
              <a:extLst>
                <a:ext uri="{28A0092B-C50C-407E-A947-70E740481C1C}">
                  <a14:useLocalDpi xmlns:a14="http://schemas.microsoft.com/office/drawing/2010/main"/>
                </a:ext>
              </a:extLst>
            </a:blip>
            <a:srcRect/>
            <a:stretch>
              <a:fillRect/>
            </a:stretch>
          </p:blipFill>
          <p:spPr>
            <a:xfrm>
              <a:off x="1091" y="7197"/>
              <a:ext cx="2173" cy="1452"/>
            </a:xfrm>
            <a:prstGeom prst="rect">
              <a:avLst/>
            </a:prstGeom>
          </p:spPr>
        </p:pic>
        <p:pic>
          <p:nvPicPr>
            <p:cNvPr id="17" name="图片 16" descr="131_83_0_0">
              <a:extLst>
                <a:ext uri="{FF2B5EF4-FFF2-40B4-BE49-F238E27FC236}">
                  <a16:creationId xmlns:a16="http://schemas.microsoft.com/office/drawing/2014/main" xmlns="" id="{87D00DA8-25F0-40CB-B147-33121DCFF3A8}"/>
                </a:ext>
              </a:extLst>
            </p:cNvPr>
            <p:cNvPicPr>
              <a:picLocks noChangeAspect="1"/>
            </p:cNvPicPr>
            <p:nvPr/>
          </p:nvPicPr>
          <p:blipFill>
            <a:blip r:embed="rId7" cstate="screen">
              <a:lum bright="18000" contrast="-6000"/>
              <a:extLst>
                <a:ext uri="{28A0092B-C50C-407E-A947-70E740481C1C}">
                  <a14:useLocalDpi xmlns:a14="http://schemas.microsoft.com/office/drawing/2010/main"/>
                </a:ext>
              </a:extLst>
            </a:blip>
            <a:srcRect/>
            <a:stretch>
              <a:fillRect/>
            </a:stretch>
          </p:blipFill>
          <p:spPr>
            <a:xfrm>
              <a:off x="8070" y="7197"/>
              <a:ext cx="2174" cy="1461"/>
            </a:xfrm>
            <a:prstGeom prst="rect">
              <a:avLst/>
            </a:prstGeom>
          </p:spPr>
        </p:pic>
        <p:pic>
          <p:nvPicPr>
            <p:cNvPr id="18" name="图片 17" descr="1415_839_90_0">
              <a:extLst>
                <a:ext uri="{FF2B5EF4-FFF2-40B4-BE49-F238E27FC236}">
                  <a16:creationId xmlns:a16="http://schemas.microsoft.com/office/drawing/2014/main" xmlns="" id="{00EBA10C-8CDD-4FBE-B3E2-D50B955D70F6}"/>
                </a:ext>
              </a:extLst>
            </p:cNvPr>
            <p:cNvPicPr>
              <a:picLocks noChangeAspect="1"/>
            </p:cNvPicPr>
            <p:nvPr/>
          </p:nvPicPr>
          <p:blipFill>
            <a:blip r:embed="rId8" cstate="screen">
              <a:lum bright="6000"/>
              <a:extLst>
                <a:ext uri="{28A0092B-C50C-407E-A947-70E740481C1C}">
                  <a14:useLocalDpi xmlns:a14="http://schemas.microsoft.com/office/drawing/2010/main"/>
                </a:ext>
              </a:extLst>
            </a:blip>
            <a:srcRect/>
            <a:stretch>
              <a:fillRect/>
            </a:stretch>
          </p:blipFill>
          <p:spPr>
            <a:xfrm>
              <a:off x="3394" y="8760"/>
              <a:ext cx="2175" cy="1456"/>
            </a:xfrm>
            <a:prstGeom prst="rect">
              <a:avLst/>
            </a:prstGeom>
          </p:spPr>
        </p:pic>
        <p:pic>
          <p:nvPicPr>
            <p:cNvPr id="19" name="图片 18" descr="1728_1051_180_0">
              <a:extLst>
                <a:ext uri="{FF2B5EF4-FFF2-40B4-BE49-F238E27FC236}">
                  <a16:creationId xmlns:a16="http://schemas.microsoft.com/office/drawing/2014/main" xmlns="" id="{F395AFF8-947E-4331-AA7C-7500691CAD02}"/>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3394" y="7196"/>
              <a:ext cx="2167" cy="1453"/>
            </a:xfrm>
            <a:prstGeom prst="rect">
              <a:avLst/>
            </a:prstGeom>
          </p:spPr>
        </p:pic>
      </p:grpSp>
      <p:sp>
        <p:nvSpPr>
          <p:cNvPr id="20" name="文本框 19">
            <a:extLst>
              <a:ext uri="{FF2B5EF4-FFF2-40B4-BE49-F238E27FC236}">
                <a16:creationId xmlns:a16="http://schemas.microsoft.com/office/drawing/2014/main" xmlns="" id="{BD9CC2D7-A616-4D83-977A-D0008E37B295}"/>
              </a:ext>
            </a:extLst>
          </p:cNvPr>
          <p:cNvSpPr txBox="1"/>
          <p:nvPr/>
        </p:nvSpPr>
        <p:spPr>
          <a:xfrm>
            <a:off x="6982460" y="4930140"/>
            <a:ext cx="988669" cy="1200329"/>
          </a:xfrm>
          <a:prstGeom prst="rect">
            <a:avLst/>
          </a:prstGeom>
          <a:noFill/>
        </p:spPr>
        <p:txBody>
          <a:bodyPr vert="horz" wrap="none" rtlCol="0">
            <a:spAutoFit/>
          </a:bodyPr>
          <a:lstStyle/>
          <a:p>
            <a:r>
              <a:rPr lang="en-US" altLang="zh-CN" i="1" dirty="0">
                <a:latin typeface="Cambria" panose="02040503050406030204" charset="0"/>
                <a:ea typeface="微软雅黑" panose="020B0503020204020204" charset="-122"/>
              </a:rPr>
              <a:t>Tencent </a:t>
            </a:r>
          </a:p>
          <a:p>
            <a:r>
              <a:rPr lang="en-US" altLang="zh-CN" i="1" dirty="0">
                <a:latin typeface="Cambria" panose="02040503050406030204" charset="0"/>
                <a:ea typeface="微软雅黑" panose="020B0503020204020204" charset="-122"/>
              </a:rPr>
              <a:t>street </a:t>
            </a:r>
          </a:p>
          <a:p>
            <a:r>
              <a:rPr lang="en-US" altLang="zh-CN" i="1" dirty="0">
                <a:latin typeface="Cambria" panose="02040503050406030204" charset="0"/>
                <a:ea typeface="微软雅黑" panose="020B0503020204020204" charset="-122"/>
              </a:rPr>
              <a:t>View</a:t>
            </a:r>
          </a:p>
          <a:p>
            <a:r>
              <a:rPr lang="en-US" altLang="zh-CN" i="1" dirty="0">
                <a:latin typeface="Cambria" panose="02040503050406030204" charset="0"/>
                <a:ea typeface="微软雅黑" panose="020B0503020204020204" charset="-122"/>
              </a:rPr>
              <a:t>Photos</a:t>
            </a:r>
          </a:p>
        </p:txBody>
      </p:sp>
      <p:sp>
        <p:nvSpPr>
          <p:cNvPr id="21" name="文本框 20">
            <a:extLst>
              <a:ext uri="{FF2B5EF4-FFF2-40B4-BE49-F238E27FC236}">
                <a16:creationId xmlns:a16="http://schemas.microsoft.com/office/drawing/2014/main" xmlns="" id="{2032575D-46BD-42D9-80EC-1C7486E1B44F}"/>
              </a:ext>
            </a:extLst>
          </p:cNvPr>
          <p:cNvSpPr txBox="1"/>
          <p:nvPr/>
        </p:nvSpPr>
        <p:spPr>
          <a:xfrm>
            <a:off x="6982460" y="6130290"/>
            <a:ext cx="2150110" cy="306705"/>
          </a:xfrm>
          <a:prstGeom prst="rect">
            <a:avLst/>
          </a:prstGeom>
          <a:noFill/>
        </p:spPr>
        <p:txBody>
          <a:bodyPr wrap="square" rtlCol="0" anchor="t">
            <a:spAutoFit/>
          </a:bodyPr>
          <a:lstStyle/>
          <a:p>
            <a:r>
              <a:rPr lang="zh-CN" altLang="en-US" sz="1400" i="1" u="sng">
                <a:solidFill>
                  <a:srgbClr val="0070C0"/>
                </a:solidFill>
                <a:latin typeface="Cambria" panose="02040503050406030204" charset="0"/>
              </a:rPr>
              <a:t>http://map.qq.com/</a:t>
            </a:r>
          </a:p>
        </p:txBody>
      </p:sp>
      <p:pic>
        <p:nvPicPr>
          <p:cNvPr id="22" name="图片 21" descr="landuse_true">
            <a:extLst>
              <a:ext uri="{FF2B5EF4-FFF2-40B4-BE49-F238E27FC236}">
                <a16:creationId xmlns:a16="http://schemas.microsoft.com/office/drawing/2014/main" xmlns="" id="{97B763C7-1EC4-4F13-879B-FD664FC4276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62145" y="1632585"/>
            <a:ext cx="4076065" cy="2304415"/>
          </a:xfrm>
          <a:prstGeom prst="rect">
            <a:avLst/>
          </a:prstGeom>
        </p:spPr>
      </p:pic>
      <p:pic>
        <p:nvPicPr>
          <p:cNvPr id="23" name="图片 22" descr="海珠区影像+路网">
            <a:extLst>
              <a:ext uri="{FF2B5EF4-FFF2-40B4-BE49-F238E27FC236}">
                <a16:creationId xmlns:a16="http://schemas.microsoft.com/office/drawing/2014/main" xmlns="" id="{224DA61B-9D74-4677-B595-3CCFEBE0ABF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1620" y="1632585"/>
            <a:ext cx="4076065" cy="2060575"/>
          </a:xfrm>
          <a:prstGeom prst="rect">
            <a:avLst/>
          </a:prstGeom>
        </p:spPr>
      </p:pic>
      <p:pic>
        <p:nvPicPr>
          <p:cNvPr id="24" name="图片 23">
            <a:extLst>
              <a:ext uri="{FF2B5EF4-FFF2-40B4-BE49-F238E27FC236}">
                <a16:creationId xmlns:a16="http://schemas.microsoft.com/office/drawing/2014/main" xmlns="" id="{C6B6C225-C314-4F2A-BA63-D0D59B29579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25" name="组合 24">
            <a:extLst>
              <a:ext uri="{FF2B5EF4-FFF2-40B4-BE49-F238E27FC236}">
                <a16:creationId xmlns:a16="http://schemas.microsoft.com/office/drawing/2014/main" xmlns="" id="{89FB32E5-5B97-4F20-991F-32C9E0612E71}"/>
              </a:ext>
            </a:extLst>
          </p:cNvPr>
          <p:cNvGrpSpPr/>
          <p:nvPr/>
        </p:nvGrpSpPr>
        <p:grpSpPr>
          <a:xfrm>
            <a:off x="98207" y="238474"/>
            <a:ext cx="449089" cy="439702"/>
            <a:chOff x="98207" y="238474"/>
            <a:chExt cx="449089" cy="439702"/>
          </a:xfrm>
        </p:grpSpPr>
        <p:sp>
          <p:nvSpPr>
            <p:cNvPr id="26" name="椭圆 25">
              <a:extLst>
                <a:ext uri="{FF2B5EF4-FFF2-40B4-BE49-F238E27FC236}">
                  <a16:creationId xmlns:a16="http://schemas.microsoft.com/office/drawing/2014/main" xmlns="" id="{ED1C5B05-3569-49AF-8DBB-79FF89EC96DE}"/>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27" name="椭圆 26">
              <a:extLst>
                <a:ext uri="{FF2B5EF4-FFF2-40B4-BE49-F238E27FC236}">
                  <a16:creationId xmlns:a16="http://schemas.microsoft.com/office/drawing/2014/main" xmlns="" id="{993DFDB2-7470-4ABF-B2FB-D313A0129D2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8" name="直接连接符 27">
            <a:extLst>
              <a:ext uri="{FF2B5EF4-FFF2-40B4-BE49-F238E27FC236}">
                <a16:creationId xmlns:a16="http://schemas.microsoft.com/office/drawing/2014/main" xmlns="" id="{A96600A8-BB4C-4262-90C5-5D5A3868BB92}"/>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xmlns="" id="{2C161CBA-EC0A-40EC-9F0D-1114593E6779}"/>
              </a:ext>
            </a:extLst>
          </p:cNvPr>
          <p:cNvSpPr txBox="1"/>
          <p:nvPr/>
        </p:nvSpPr>
        <p:spPr>
          <a:xfrm>
            <a:off x="356481" y="1028401"/>
            <a:ext cx="2058577" cy="400110"/>
          </a:xfrm>
          <a:prstGeom prst="rect">
            <a:avLst/>
          </a:prstGeom>
          <a:noFill/>
        </p:spPr>
        <p:txBody>
          <a:bodyPr wrap="none" rtlCol="0">
            <a:spAutoFit/>
          </a:bodyPr>
          <a:lstStyle/>
          <a:p>
            <a:r>
              <a:rPr lang="en-US" altLang="zh-CN" sz="2000" b="1" dirty="0">
                <a:latin typeface="微软雅黑" panose="020B0503020204020204" charset="-122"/>
                <a:ea typeface="微软雅黑" panose="020B0503020204020204" charset="-122"/>
              </a:rPr>
              <a:t>4.3.2. </a:t>
            </a:r>
            <a:r>
              <a:rPr lang="zh-CN" altLang="en-US" sz="2000" b="1" dirty="0">
                <a:latin typeface="微软雅黑" panose="020B0503020204020204" charset="-122"/>
                <a:ea typeface="微软雅黑" panose="020B0503020204020204" charset="-122"/>
              </a:rPr>
              <a:t>研究数据</a:t>
            </a:r>
          </a:p>
        </p:txBody>
      </p:sp>
      <p:sp>
        <p:nvSpPr>
          <p:cNvPr id="31" name="矩形 30">
            <a:extLst>
              <a:ext uri="{FF2B5EF4-FFF2-40B4-BE49-F238E27FC236}">
                <a16:creationId xmlns:a16="http://schemas.microsoft.com/office/drawing/2014/main" xmlns="" id="{009A204D-5986-4610-B321-69F8E5E7465E}"/>
              </a:ext>
            </a:extLst>
          </p:cNvPr>
          <p:cNvSpPr/>
          <p:nvPr/>
        </p:nvSpPr>
        <p:spPr>
          <a:xfrm>
            <a:off x="16264" y="932646"/>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1">
            <a:extLst>
              <a:ext uri="{FF2B5EF4-FFF2-40B4-BE49-F238E27FC236}">
                <a16:creationId xmlns:a16="http://schemas.microsoft.com/office/drawing/2014/main" xmlns="" id="{980DC0CA-FC17-45C0-AE73-74DCA9059A5B}"/>
              </a:ext>
            </a:extLst>
          </p:cNvPr>
          <p:cNvSpPr txBox="1"/>
          <p:nvPr/>
        </p:nvSpPr>
        <p:spPr>
          <a:xfrm>
            <a:off x="876687" y="149590"/>
            <a:ext cx="381226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4.3. </a:t>
            </a:r>
            <a:r>
              <a:rPr lang="zh-CN" altLang="en-US" sz="2800" b="1" dirty="0">
                <a:latin typeface="微软雅黑" panose="020B0503020204020204" pitchFamily="34" charset="-122"/>
                <a:ea typeface="微软雅黑" panose="020B0503020204020204" pitchFamily="34" charset="-122"/>
              </a:rPr>
              <a:t>土地利用场景分类</a:t>
            </a:r>
          </a:p>
        </p:txBody>
      </p:sp>
    </p:spTree>
    <p:extLst>
      <p:ext uri="{BB962C8B-B14F-4D97-AF65-F5344CB8AC3E}">
        <p14:creationId xmlns:p14="http://schemas.microsoft.com/office/powerpoint/2010/main" val="1520360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xmlns="" id="{C6B6C225-C314-4F2A-BA63-D0D59B2957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25" name="组合 24">
            <a:extLst>
              <a:ext uri="{FF2B5EF4-FFF2-40B4-BE49-F238E27FC236}">
                <a16:creationId xmlns:a16="http://schemas.microsoft.com/office/drawing/2014/main" xmlns="" id="{89FB32E5-5B97-4F20-991F-32C9E0612E71}"/>
              </a:ext>
            </a:extLst>
          </p:cNvPr>
          <p:cNvGrpSpPr/>
          <p:nvPr/>
        </p:nvGrpSpPr>
        <p:grpSpPr>
          <a:xfrm>
            <a:off x="98207" y="238474"/>
            <a:ext cx="449089" cy="439702"/>
            <a:chOff x="98207" y="238474"/>
            <a:chExt cx="449089" cy="439702"/>
          </a:xfrm>
        </p:grpSpPr>
        <p:sp>
          <p:nvSpPr>
            <p:cNvPr id="26" name="椭圆 25">
              <a:extLst>
                <a:ext uri="{FF2B5EF4-FFF2-40B4-BE49-F238E27FC236}">
                  <a16:creationId xmlns:a16="http://schemas.microsoft.com/office/drawing/2014/main" xmlns="" id="{ED1C5B05-3569-49AF-8DBB-79FF89EC96DE}"/>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27" name="椭圆 26">
              <a:extLst>
                <a:ext uri="{FF2B5EF4-FFF2-40B4-BE49-F238E27FC236}">
                  <a16:creationId xmlns:a16="http://schemas.microsoft.com/office/drawing/2014/main" xmlns="" id="{993DFDB2-7470-4ABF-B2FB-D313A0129D24}"/>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8" name="直接连接符 27">
            <a:extLst>
              <a:ext uri="{FF2B5EF4-FFF2-40B4-BE49-F238E27FC236}">
                <a16:creationId xmlns:a16="http://schemas.microsoft.com/office/drawing/2014/main" xmlns="" id="{A96600A8-BB4C-4262-90C5-5D5A3868BB92}"/>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pic>
        <p:nvPicPr>
          <p:cNvPr id="32" name="图片 31" descr="流程图">
            <a:extLst>
              <a:ext uri="{FF2B5EF4-FFF2-40B4-BE49-F238E27FC236}">
                <a16:creationId xmlns:a16="http://schemas.microsoft.com/office/drawing/2014/main" xmlns="" id="{1DC91630-E426-43AE-87E0-F4F585657B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6" y="1362783"/>
            <a:ext cx="9131568" cy="5546616"/>
          </a:xfrm>
          <a:prstGeom prst="rect">
            <a:avLst/>
          </a:prstGeom>
        </p:spPr>
      </p:pic>
      <p:sp>
        <p:nvSpPr>
          <p:cNvPr id="30" name="文本框 29">
            <a:extLst>
              <a:ext uri="{FF2B5EF4-FFF2-40B4-BE49-F238E27FC236}">
                <a16:creationId xmlns:a16="http://schemas.microsoft.com/office/drawing/2014/main" xmlns="" id="{2C161CBA-EC0A-40EC-9F0D-1114593E6779}"/>
              </a:ext>
            </a:extLst>
          </p:cNvPr>
          <p:cNvSpPr txBox="1"/>
          <p:nvPr/>
        </p:nvSpPr>
        <p:spPr>
          <a:xfrm>
            <a:off x="356481" y="1028401"/>
            <a:ext cx="1984839" cy="400110"/>
          </a:xfrm>
          <a:prstGeom prst="rect">
            <a:avLst/>
          </a:prstGeom>
          <a:noFill/>
        </p:spPr>
        <p:txBody>
          <a:bodyPr wrap="none" rtlCol="0">
            <a:spAutoFit/>
          </a:bodyPr>
          <a:lstStyle/>
          <a:p>
            <a:r>
              <a:rPr lang="en-US" altLang="zh-CN" sz="2000" b="1" dirty="0">
                <a:latin typeface="微软雅黑" panose="020B0503020204020204" charset="-122"/>
                <a:ea typeface="微软雅黑" panose="020B0503020204020204" charset="-122"/>
              </a:rPr>
              <a:t>4.3.3. </a:t>
            </a:r>
            <a:r>
              <a:rPr lang="zh-CN" altLang="en-US" sz="2000" b="1" dirty="0">
                <a:latin typeface="微软雅黑" panose="020B0503020204020204" charset="-122"/>
                <a:ea typeface="微软雅黑" panose="020B0503020204020204" charset="-122"/>
              </a:rPr>
              <a:t>研究流程</a:t>
            </a:r>
          </a:p>
        </p:txBody>
      </p:sp>
      <p:sp>
        <p:nvSpPr>
          <p:cNvPr id="31" name="矩形 30">
            <a:extLst>
              <a:ext uri="{FF2B5EF4-FFF2-40B4-BE49-F238E27FC236}">
                <a16:creationId xmlns:a16="http://schemas.microsoft.com/office/drawing/2014/main" xmlns="" id="{009A204D-5986-4610-B321-69F8E5E7465E}"/>
              </a:ext>
            </a:extLst>
          </p:cNvPr>
          <p:cNvSpPr/>
          <p:nvPr/>
        </p:nvSpPr>
        <p:spPr>
          <a:xfrm>
            <a:off x="16264" y="932646"/>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a:extLst>
              <a:ext uri="{FF2B5EF4-FFF2-40B4-BE49-F238E27FC236}">
                <a16:creationId xmlns:a16="http://schemas.microsoft.com/office/drawing/2014/main" xmlns="" id="{980DC0CA-FC17-45C0-AE73-74DCA9059A5B}"/>
              </a:ext>
            </a:extLst>
          </p:cNvPr>
          <p:cNvSpPr txBox="1"/>
          <p:nvPr/>
        </p:nvSpPr>
        <p:spPr>
          <a:xfrm>
            <a:off x="876687" y="149590"/>
            <a:ext cx="381226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4.3. </a:t>
            </a:r>
            <a:r>
              <a:rPr lang="zh-CN" altLang="en-US" sz="2800" b="1" dirty="0">
                <a:latin typeface="微软雅黑" panose="020B0503020204020204" pitchFamily="34" charset="-122"/>
                <a:ea typeface="微软雅黑" panose="020B0503020204020204" pitchFamily="34" charset="-122"/>
              </a:rPr>
              <a:t>土地利用场景分类</a:t>
            </a:r>
          </a:p>
        </p:txBody>
      </p:sp>
    </p:spTree>
    <p:extLst>
      <p:ext uri="{BB962C8B-B14F-4D97-AF65-F5344CB8AC3E}">
        <p14:creationId xmlns:p14="http://schemas.microsoft.com/office/powerpoint/2010/main" val="2912622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585F01C1-8786-4556-8161-A3D78C753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8D0D3B9E-C63F-4712-953F-133B9133095F}"/>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AC31D698-0E8D-4E5E-B86F-A7D41F3585D3}"/>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46A3F110-12D2-4832-AC83-6050BD7C1F67}"/>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1">
            <a:extLst>
              <a:ext uri="{FF2B5EF4-FFF2-40B4-BE49-F238E27FC236}">
                <a16:creationId xmlns:a16="http://schemas.microsoft.com/office/drawing/2014/main" xmlns="" id="{2EAB879E-A366-484F-BD66-0BB41C4E9910}"/>
              </a:ext>
            </a:extLst>
          </p:cNvPr>
          <p:cNvSpPr txBox="1"/>
          <p:nvPr/>
        </p:nvSpPr>
        <p:spPr>
          <a:xfrm>
            <a:off x="3549275" y="2382695"/>
            <a:ext cx="1569660" cy="923330"/>
          </a:xfrm>
          <a:prstGeom prst="rect">
            <a:avLst/>
          </a:prstGeom>
          <a:noFill/>
        </p:spPr>
        <p:txBody>
          <a:bodyPr wrap="none" rtlCol="0">
            <a:spAutoFit/>
          </a:bodyPr>
          <a:lstStyle/>
          <a:p>
            <a:pPr marL="0" lvl="1"/>
            <a:r>
              <a:rPr lang="zh-CN" altLang="en-US" sz="5400" dirty="0">
                <a:solidFill>
                  <a:srgbClr val="014924"/>
                </a:solidFill>
                <a:latin typeface="Arial" panose="020B0604020202020204" pitchFamily="34" charset="0"/>
                <a:ea typeface="微软雅黑" panose="020B0503020204020204" pitchFamily="34" charset="-122"/>
                <a:cs typeface="+mn-ea"/>
                <a:sym typeface="Arial" panose="020B0604020202020204" pitchFamily="34" charset="0"/>
              </a:rPr>
              <a:t>背景</a:t>
            </a:r>
            <a:endParaRPr lang="zh-CN" altLang="en-US" sz="5062" b="1" spc="422" dirty="0">
              <a:solidFill>
                <a:srgbClr val="014924"/>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9" name="直接连接符 8">
            <a:extLst>
              <a:ext uri="{FF2B5EF4-FFF2-40B4-BE49-F238E27FC236}">
                <a16:creationId xmlns:a16="http://schemas.microsoft.com/office/drawing/2014/main" xmlns="" id="{5F00F730-D912-49A5-A7AC-B6CD2767618E}"/>
              </a:ext>
            </a:extLst>
          </p:cNvPr>
          <p:cNvCxnSpPr/>
          <p:nvPr/>
        </p:nvCxnSpPr>
        <p:spPr>
          <a:xfrm flipV="1">
            <a:off x="3245529" y="1572665"/>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2">
            <a:extLst>
              <a:ext uri="{FF2B5EF4-FFF2-40B4-BE49-F238E27FC236}">
                <a16:creationId xmlns:a16="http://schemas.microsoft.com/office/drawing/2014/main" xmlns="" id="{C0FCE567-6051-443C-9229-3C602C742DFC}"/>
              </a:ext>
            </a:extLst>
          </p:cNvPr>
          <p:cNvSpPr txBox="1"/>
          <p:nvPr/>
        </p:nvSpPr>
        <p:spPr>
          <a:xfrm>
            <a:off x="1392320" y="4354401"/>
            <a:ext cx="1269470" cy="346249"/>
          </a:xfrm>
          <a:prstGeom prst="rect">
            <a:avLst/>
          </a:prstGeom>
          <a:solidFill>
            <a:srgbClr val="014924"/>
          </a:solidFill>
        </p:spPr>
        <p:txBody>
          <a:bodyPr wrap="square" lIns="0" tIns="0" rIns="0" bIns="0" rtlCol="0">
            <a:spAutoFit/>
          </a:bodyPr>
          <a:lstStyle/>
          <a:p>
            <a:pPr algn="ctr"/>
            <a:r>
              <a:rPr lang="en-US" altLang="zh-CN"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 01</a:t>
            </a:r>
            <a:endPar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组合 13">
            <a:extLst>
              <a:ext uri="{FF2B5EF4-FFF2-40B4-BE49-F238E27FC236}">
                <a16:creationId xmlns:a16="http://schemas.microsoft.com/office/drawing/2014/main" xmlns="" id="{81275BAD-1599-4141-9672-A995E411ABBB}"/>
              </a:ext>
            </a:extLst>
          </p:cNvPr>
          <p:cNvGrpSpPr/>
          <p:nvPr/>
        </p:nvGrpSpPr>
        <p:grpSpPr>
          <a:xfrm>
            <a:off x="1112328" y="2365804"/>
            <a:ext cx="1829454" cy="1829454"/>
            <a:chOff x="2262782" y="1446400"/>
            <a:chExt cx="1301106" cy="1301106"/>
          </a:xfrm>
          <a:solidFill>
            <a:srgbClr val="014924"/>
          </a:solidFill>
        </p:grpSpPr>
        <p:sp>
          <p:nvSpPr>
            <p:cNvPr id="15" name="椭圆 14">
              <a:extLst>
                <a:ext uri="{FF2B5EF4-FFF2-40B4-BE49-F238E27FC236}">
                  <a16:creationId xmlns:a16="http://schemas.microsoft.com/office/drawing/2014/main" xmlns="" id="{6DA6D6F4-094E-47B7-B46B-D159159EDB43}"/>
                </a:ext>
              </a:extLst>
            </p:cNvPr>
            <p:cNvSpPr/>
            <p:nvPr/>
          </p:nvSpPr>
          <p:spPr>
            <a:xfrm>
              <a:off x="2262782" y="1446400"/>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KSO_Shape">
              <a:extLst>
                <a:ext uri="{FF2B5EF4-FFF2-40B4-BE49-F238E27FC236}">
                  <a16:creationId xmlns:a16="http://schemas.microsoft.com/office/drawing/2014/main" xmlns="" id="{8932695D-0DB9-4E09-936A-744DED630742}"/>
                </a:ext>
              </a:extLst>
            </p:cNvPr>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3164129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94A70D36-FF40-4C82-888D-103224C6CEAF}"/>
              </a:ext>
            </a:extLst>
          </p:cNvPr>
          <p:cNvGrpSpPr/>
          <p:nvPr/>
        </p:nvGrpSpPr>
        <p:grpSpPr>
          <a:xfrm>
            <a:off x="3199519" y="1043878"/>
            <a:ext cx="5818428" cy="5321035"/>
            <a:chOff x="4390144" y="936563"/>
            <a:chExt cx="5818428" cy="5321035"/>
          </a:xfrm>
        </p:grpSpPr>
        <p:pic>
          <p:nvPicPr>
            <p:cNvPr id="6" name="图片 5">
              <a:extLst>
                <a:ext uri="{FF2B5EF4-FFF2-40B4-BE49-F238E27FC236}">
                  <a16:creationId xmlns:a16="http://schemas.microsoft.com/office/drawing/2014/main" xmlns="" id="{1966338D-765C-4CF6-BA1B-950D2E0409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144" y="936563"/>
              <a:ext cx="5818428" cy="5321035"/>
            </a:xfrm>
            <a:prstGeom prst="rect">
              <a:avLst/>
            </a:prstGeom>
          </p:spPr>
        </p:pic>
        <p:sp>
          <p:nvSpPr>
            <p:cNvPr id="7" name="文本框 6">
              <a:extLst>
                <a:ext uri="{FF2B5EF4-FFF2-40B4-BE49-F238E27FC236}">
                  <a16:creationId xmlns:a16="http://schemas.microsoft.com/office/drawing/2014/main" xmlns="" id="{A313109F-9D6D-4C39-B26B-6D765E4196DC}"/>
                </a:ext>
              </a:extLst>
            </p:cNvPr>
            <p:cNvSpPr txBox="1"/>
            <p:nvPr/>
          </p:nvSpPr>
          <p:spPr>
            <a:xfrm>
              <a:off x="8252980" y="3074987"/>
              <a:ext cx="1535362" cy="706755"/>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000" b="1" dirty="0">
                  <a:solidFill>
                    <a:srgbClr val="C00000"/>
                  </a:solidFill>
                  <a:latin typeface="Cambria" panose="02040503050406030204" pitchFamily="18" charset="0"/>
                  <a:ea typeface="Cambria" panose="02040503050406030204" pitchFamily="18" charset="0"/>
                  <a:cs typeface="Times New Roman" panose="02020603050405020304" pitchFamily="18" charset="0"/>
                </a:rPr>
                <a:t>Accuracy = 76.32%</a:t>
              </a:r>
            </a:p>
          </p:txBody>
        </p:sp>
      </p:grpSp>
      <p:sp>
        <p:nvSpPr>
          <p:cNvPr id="8" name="文本框 7">
            <a:extLst>
              <a:ext uri="{FF2B5EF4-FFF2-40B4-BE49-F238E27FC236}">
                <a16:creationId xmlns:a16="http://schemas.microsoft.com/office/drawing/2014/main" xmlns="" id="{12EF96A5-DEE5-4F51-9A47-98BF81782FFA}"/>
              </a:ext>
            </a:extLst>
          </p:cNvPr>
          <p:cNvSpPr txBox="1"/>
          <p:nvPr/>
        </p:nvSpPr>
        <p:spPr>
          <a:xfrm>
            <a:off x="945515" y="1703070"/>
            <a:ext cx="1291590" cy="1661609"/>
          </a:xfrm>
          <a:prstGeom prst="rect">
            <a:avLst/>
          </a:prstGeom>
          <a:noFill/>
          <a:ln w="9525">
            <a:noFill/>
          </a:ln>
        </p:spPr>
        <p:txBody>
          <a:bodyPr wrap="square">
            <a:spAutoFit/>
          </a:bodyPr>
          <a:lstStyle/>
          <a:p>
            <a:pPr marL="285750" indent="-285750" fontAlgn="auto">
              <a:lnSpc>
                <a:spcPct val="13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宋体" panose="02010600030101010101" pitchFamily="2" charset="-122"/>
              </a:rPr>
              <a:t>自然度</a:t>
            </a:r>
          </a:p>
          <a:p>
            <a:pPr marL="285750" indent="-285750" fontAlgn="auto">
              <a:lnSpc>
                <a:spcPct val="13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宋体" panose="02010600030101010101" pitchFamily="2" charset="-122"/>
              </a:rPr>
              <a:t>开放性</a:t>
            </a:r>
          </a:p>
          <a:p>
            <a:pPr marL="285750" indent="-285750" fontAlgn="auto">
              <a:lnSpc>
                <a:spcPct val="13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宋体" panose="02010600030101010101" pitchFamily="2" charset="-122"/>
              </a:rPr>
              <a:t>粗糙度</a:t>
            </a:r>
          </a:p>
          <a:p>
            <a:pPr marL="285750" indent="-285750" fontAlgn="auto">
              <a:lnSpc>
                <a:spcPct val="13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宋体" panose="02010600030101010101" pitchFamily="2" charset="-122"/>
              </a:rPr>
              <a:t>膨胀度</a:t>
            </a:r>
          </a:p>
          <a:p>
            <a:pPr marL="285750" indent="-285750" fontAlgn="auto">
              <a:lnSpc>
                <a:spcPct val="13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宋体" panose="02010600030101010101" pitchFamily="2" charset="-122"/>
              </a:rPr>
              <a:t>强度</a:t>
            </a:r>
          </a:p>
        </p:txBody>
      </p:sp>
      <p:pic>
        <p:nvPicPr>
          <p:cNvPr id="9" name="图片 8">
            <a:extLst>
              <a:ext uri="{FF2B5EF4-FFF2-40B4-BE49-F238E27FC236}">
                <a16:creationId xmlns:a16="http://schemas.microsoft.com/office/drawing/2014/main" xmlns="" id="{1FB016A6-3BF8-41C1-A991-03DB4BF6DDA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1925" y="3535680"/>
            <a:ext cx="3037840" cy="2369820"/>
          </a:xfrm>
          <a:prstGeom prst="rect">
            <a:avLst/>
          </a:prstGeom>
          <a:ln>
            <a:noFill/>
          </a:ln>
          <a:effectLst>
            <a:outerShdw blurRad="190500" algn="tl" rotWithShape="0">
              <a:srgbClr val="000000">
                <a:alpha val="70000"/>
              </a:srgbClr>
            </a:outerShdw>
          </a:effectLst>
        </p:spPr>
      </p:pic>
      <p:sp>
        <p:nvSpPr>
          <p:cNvPr id="10" name="文本框 9">
            <a:extLst>
              <a:ext uri="{FF2B5EF4-FFF2-40B4-BE49-F238E27FC236}">
                <a16:creationId xmlns:a16="http://schemas.microsoft.com/office/drawing/2014/main" xmlns="" id="{65327ECB-BC3D-44AA-9886-623A4076C84E}"/>
              </a:ext>
            </a:extLst>
          </p:cNvPr>
          <p:cNvSpPr txBox="1"/>
          <p:nvPr/>
        </p:nvSpPr>
        <p:spPr>
          <a:xfrm>
            <a:off x="241354" y="5981318"/>
            <a:ext cx="2878737" cy="307777"/>
          </a:xfrm>
          <a:prstGeom prst="rect">
            <a:avLst/>
          </a:prstGeom>
          <a:noFill/>
        </p:spPr>
        <p:txBody>
          <a:bodyPr wrap="none" rtlCol="0">
            <a:spAutoFit/>
          </a:bodyPr>
          <a:lstStyle/>
          <a:p>
            <a:r>
              <a:rPr lang="zh-CN" altLang="en-US" sz="1400" dirty="0">
                <a:latin typeface="Cambria" panose="02040503050406030204" charset="0"/>
                <a:ea typeface="微软雅黑" panose="020B0503020204020204" charset="-122"/>
              </a:rPr>
              <a:t>基于</a:t>
            </a:r>
            <a:r>
              <a:rPr lang="en-US" altLang="zh-CN" sz="1400" dirty="0">
                <a:latin typeface="Cambria" panose="02040503050406030204" charset="0"/>
                <a:ea typeface="微软雅黑" panose="020B0503020204020204" charset="-122"/>
              </a:rPr>
              <a:t>GIST</a:t>
            </a:r>
            <a:r>
              <a:rPr lang="zh-CN" altLang="en-US" sz="1400" dirty="0">
                <a:latin typeface="Cambria" panose="02040503050406030204" charset="0"/>
                <a:ea typeface="微软雅黑" panose="020B0503020204020204" charset="-122"/>
              </a:rPr>
              <a:t>特征的高分影像聚类结果</a:t>
            </a:r>
          </a:p>
        </p:txBody>
      </p:sp>
      <p:pic>
        <p:nvPicPr>
          <p:cNvPr id="11" name="图片 10">
            <a:extLst>
              <a:ext uri="{FF2B5EF4-FFF2-40B4-BE49-F238E27FC236}">
                <a16:creationId xmlns:a16="http://schemas.microsoft.com/office/drawing/2014/main" xmlns="" id="{4856FD4E-A6F6-4FAC-A963-790A4242C0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12" name="组合 11">
            <a:extLst>
              <a:ext uri="{FF2B5EF4-FFF2-40B4-BE49-F238E27FC236}">
                <a16:creationId xmlns:a16="http://schemas.microsoft.com/office/drawing/2014/main" xmlns="" id="{C51BF4F8-86EF-4161-A219-646A95040B69}"/>
              </a:ext>
            </a:extLst>
          </p:cNvPr>
          <p:cNvGrpSpPr/>
          <p:nvPr/>
        </p:nvGrpSpPr>
        <p:grpSpPr>
          <a:xfrm>
            <a:off x="98207" y="238474"/>
            <a:ext cx="449089" cy="439702"/>
            <a:chOff x="98207" y="238474"/>
            <a:chExt cx="449089" cy="439702"/>
          </a:xfrm>
        </p:grpSpPr>
        <p:sp>
          <p:nvSpPr>
            <p:cNvPr id="13" name="椭圆 12">
              <a:extLst>
                <a:ext uri="{FF2B5EF4-FFF2-40B4-BE49-F238E27FC236}">
                  <a16:creationId xmlns:a16="http://schemas.microsoft.com/office/drawing/2014/main" xmlns="" id="{5643FC8E-E95D-4A25-9261-4906D4689063}"/>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14" name="椭圆 13">
              <a:extLst>
                <a:ext uri="{FF2B5EF4-FFF2-40B4-BE49-F238E27FC236}">
                  <a16:creationId xmlns:a16="http://schemas.microsoft.com/office/drawing/2014/main" xmlns="" id="{80D00020-D7C8-4652-A5DB-8E1C21540B6B}"/>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xmlns="" id="{580ADF6D-D244-4507-BA27-0CFCDE413B3B}"/>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xmlns="" id="{46D37084-8DC3-4E90-BC4C-D4BF36CB16B4}"/>
              </a:ext>
            </a:extLst>
          </p:cNvPr>
          <p:cNvSpPr txBox="1"/>
          <p:nvPr/>
        </p:nvSpPr>
        <p:spPr>
          <a:xfrm>
            <a:off x="356481" y="1028401"/>
            <a:ext cx="1640193"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微软雅黑" panose="020B0503020204020204" charset="-122"/>
                <a:ea typeface="微软雅黑" panose="020B0503020204020204" charset="-122"/>
              </a:rPr>
              <a:t>GIST</a:t>
            </a:r>
            <a:r>
              <a:rPr lang="zh-CN" altLang="en-US" sz="2000" b="1" dirty="0">
                <a:latin typeface="微软雅黑" panose="020B0503020204020204" charset="-122"/>
                <a:ea typeface="微软雅黑" panose="020B0503020204020204" charset="-122"/>
              </a:rPr>
              <a:t>特征</a:t>
            </a:r>
          </a:p>
        </p:txBody>
      </p:sp>
      <p:sp>
        <p:nvSpPr>
          <p:cNvPr id="18" name="矩形 17">
            <a:extLst>
              <a:ext uri="{FF2B5EF4-FFF2-40B4-BE49-F238E27FC236}">
                <a16:creationId xmlns:a16="http://schemas.microsoft.com/office/drawing/2014/main" xmlns="" id="{A07213A7-84F6-4A88-9A3D-E18DF6D54D0C}"/>
              </a:ext>
            </a:extLst>
          </p:cNvPr>
          <p:cNvSpPr/>
          <p:nvPr/>
        </p:nvSpPr>
        <p:spPr>
          <a:xfrm>
            <a:off x="16264" y="932646"/>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a:extLst>
              <a:ext uri="{FF2B5EF4-FFF2-40B4-BE49-F238E27FC236}">
                <a16:creationId xmlns:a16="http://schemas.microsoft.com/office/drawing/2014/main" xmlns="" id="{980DC0CA-FC17-45C0-AE73-74DCA9059A5B}"/>
              </a:ext>
            </a:extLst>
          </p:cNvPr>
          <p:cNvSpPr txBox="1"/>
          <p:nvPr/>
        </p:nvSpPr>
        <p:spPr>
          <a:xfrm>
            <a:off x="876687" y="149590"/>
            <a:ext cx="381226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4.3. </a:t>
            </a:r>
            <a:r>
              <a:rPr lang="zh-CN" altLang="en-US" sz="2800" b="1" dirty="0">
                <a:latin typeface="微软雅黑" panose="020B0503020204020204" pitchFamily="34" charset="-122"/>
                <a:ea typeface="微软雅黑" panose="020B0503020204020204" pitchFamily="34" charset="-122"/>
              </a:rPr>
              <a:t>土地利用场景分类</a:t>
            </a:r>
          </a:p>
        </p:txBody>
      </p:sp>
    </p:spTree>
    <p:extLst>
      <p:ext uri="{BB962C8B-B14F-4D97-AF65-F5344CB8AC3E}">
        <p14:creationId xmlns:p14="http://schemas.microsoft.com/office/powerpoint/2010/main" val="4173786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8516DEE4-6A5C-4441-BE48-684FCC607D94}"/>
              </a:ext>
            </a:extLst>
          </p:cNvPr>
          <p:cNvPicPr>
            <a:picLocks noChangeAspect="1"/>
          </p:cNvPicPr>
          <p:nvPr/>
        </p:nvPicPr>
        <p:blipFill>
          <a:blip r:embed="rId3"/>
          <a:stretch>
            <a:fillRect/>
          </a:stretch>
        </p:blipFill>
        <p:spPr>
          <a:xfrm>
            <a:off x="1029335" y="4224020"/>
            <a:ext cx="6323965" cy="2228850"/>
          </a:xfrm>
          <a:prstGeom prst="rect">
            <a:avLst/>
          </a:prstGeom>
        </p:spPr>
      </p:pic>
      <p:graphicFrame>
        <p:nvGraphicFramePr>
          <p:cNvPr id="5" name="对象 4">
            <a:extLst>
              <a:ext uri="{FF2B5EF4-FFF2-40B4-BE49-F238E27FC236}">
                <a16:creationId xmlns:a16="http://schemas.microsoft.com/office/drawing/2014/main" xmlns="" id="{89AE3FC5-7EF1-4558-B90A-668A8B9BAA6E}"/>
              </a:ext>
            </a:extLst>
          </p:cNvPr>
          <p:cNvGraphicFramePr/>
          <p:nvPr/>
        </p:nvGraphicFramePr>
        <p:xfrm>
          <a:off x="540385" y="2016760"/>
          <a:ext cx="1736725" cy="1402080"/>
        </p:xfrm>
        <a:graphic>
          <a:graphicData uri="http://schemas.openxmlformats.org/presentationml/2006/ole">
            <mc:AlternateContent xmlns:mc="http://schemas.openxmlformats.org/markup-compatibility/2006">
              <mc:Choice xmlns:v="urn:schemas-microsoft-com:vml" Requires="v">
                <p:oleObj spid="_x0000_s1185" r:id="rId4" imgW="3738880" imgH="3027680" progId="Visio.Drawing.15">
                  <p:embed/>
                </p:oleObj>
              </mc:Choice>
              <mc:Fallback>
                <p:oleObj r:id="rId4" imgW="3738880" imgH="3027680" progId="Visio.Drawing.15">
                  <p:embed/>
                  <p:pic>
                    <p:nvPicPr>
                      <p:cNvPr id="11" name="对象 10"/>
                      <p:cNvPicPr/>
                      <p:nvPr/>
                    </p:nvPicPr>
                    <p:blipFill>
                      <a:blip r:embed="rId5"/>
                      <a:stretch>
                        <a:fillRect/>
                      </a:stretch>
                    </p:blipFill>
                    <p:spPr>
                      <a:xfrm>
                        <a:off x="540385" y="2016760"/>
                        <a:ext cx="1736725" cy="140208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xmlns="" id="{2AD9DDDC-F811-485E-9EF2-8B78D2BA59BA}"/>
              </a:ext>
            </a:extLst>
          </p:cNvPr>
          <p:cNvGraphicFramePr/>
          <p:nvPr/>
        </p:nvGraphicFramePr>
        <p:xfrm>
          <a:off x="3013710" y="1972310"/>
          <a:ext cx="2354580" cy="1446530"/>
        </p:xfrm>
        <a:graphic>
          <a:graphicData uri="http://schemas.openxmlformats.org/presentationml/2006/ole">
            <mc:AlternateContent xmlns:mc="http://schemas.openxmlformats.org/markup-compatibility/2006">
              <mc:Choice xmlns:v="urn:schemas-microsoft-com:vml" Requires="v">
                <p:oleObj spid="_x0000_s1186" r:id="rId6" imgW="3210560" imgH="2042160" progId="Visio.Drawing.15">
                  <p:embed/>
                </p:oleObj>
              </mc:Choice>
              <mc:Fallback>
                <p:oleObj r:id="rId6" imgW="3210560" imgH="2042160" progId="Visio.Drawing.15">
                  <p:embed/>
                  <p:pic>
                    <p:nvPicPr>
                      <p:cNvPr id="15" name="对象 14"/>
                      <p:cNvPicPr/>
                      <p:nvPr/>
                    </p:nvPicPr>
                    <p:blipFill>
                      <a:blip r:embed="rId7"/>
                      <a:stretch>
                        <a:fillRect/>
                      </a:stretch>
                    </p:blipFill>
                    <p:spPr>
                      <a:xfrm>
                        <a:off x="3013710" y="1972310"/>
                        <a:ext cx="2354580" cy="144653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xmlns="" id="{A2A8F0DF-DB4B-4DF8-8ECC-02D52C5E94A0}"/>
              </a:ext>
            </a:extLst>
          </p:cNvPr>
          <p:cNvGraphicFramePr/>
          <p:nvPr/>
        </p:nvGraphicFramePr>
        <p:xfrm>
          <a:off x="6270625" y="1602740"/>
          <a:ext cx="2364105" cy="1925955"/>
        </p:xfrm>
        <a:graphic>
          <a:graphicData uri="http://schemas.openxmlformats.org/presentationml/2006/ole">
            <mc:AlternateContent xmlns:mc="http://schemas.openxmlformats.org/markup-compatibility/2006">
              <mc:Choice xmlns:v="urn:schemas-microsoft-com:vml" Requires="v">
                <p:oleObj spid="_x0000_s1187" r:id="rId8" imgW="2550160" imgH="2082800" progId="Visio.Drawing.15">
                  <p:embed/>
                </p:oleObj>
              </mc:Choice>
              <mc:Fallback>
                <p:oleObj r:id="rId8" imgW="2550160" imgH="2082800" progId="Visio.Drawing.15">
                  <p:embed/>
                  <p:pic>
                    <p:nvPicPr>
                      <p:cNvPr id="17" name="对象 16"/>
                      <p:cNvPicPr/>
                      <p:nvPr/>
                    </p:nvPicPr>
                    <p:blipFill>
                      <a:blip r:embed="rId9"/>
                      <a:stretch>
                        <a:fillRect/>
                      </a:stretch>
                    </p:blipFill>
                    <p:spPr>
                      <a:xfrm>
                        <a:off x="6270625" y="1602740"/>
                        <a:ext cx="2364105" cy="1925955"/>
                      </a:xfrm>
                      <a:prstGeom prst="rect">
                        <a:avLst/>
                      </a:prstGeom>
                    </p:spPr>
                  </p:pic>
                </p:oleObj>
              </mc:Fallback>
            </mc:AlternateContent>
          </a:graphicData>
        </a:graphic>
      </p:graphicFrame>
      <p:sp>
        <p:nvSpPr>
          <p:cNvPr id="8" name=" 159">
            <a:extLst>
              <a:ext uri="{FF2B5EF4-FFF2-40B4-BE49-F238E27FC236}">
                <a16:creationId xmlns:a16="http://schemas.microsoft.com/office/drawing/2014/main" xmlns="" id="{9A83D1D9-8EF8-43F4-8DC7-AE5B5A05E50D}"/>
              </a:ext>
            </a:extLst>
          </p:cNvPr>
          <p:cNvSpPr/>
          <p:nvPr/>
        </p:nvSpPr>
        <p:spPr>
          <a:xfrm>
            <a:off x="2460625" y="2599690"/>
            <a:ext cx="485775" cy="173990"/>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 159">
            <a:extLst>
              <a:ext uri="{FF2B5EF4-FFF2-40B4-BE49-F238E27FC236}">
                <a16:creationId xmlns:a16="http://schemas.microsoft.com/office/drawing/2014/main" xmlns="" id="{69777494-110A-4CC0-B9A3-FA1D39EF4126}"/>
              </a:ext>
            </a:extLst>
          </p:cNvPr>
          <p:cNvSpPr/>
          <p:nvPr/>
        </p:nvSpPr>
        <p:spPr>
          <a:xfrm>
            <a:off x="5552440" y="2590165"/>
            <a:ext cx="485775" cy="173990"/>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a:extLst>
              <a:ext uri="{FF2B5EF4-FFF2-40B4-BE49-F238E27FC236}">
                <a16:creationId xmlns:a16="http://schemas.microsoft.com/office/drawing/2014/main" xmlns="" id="{1CAD6D00-9B2B-4306-9B98-E0F4851A8530}"/>
              </a:ext>
            </a:extLst>
          </p:cNvPr>
          <p:cNvSpPr txBox="1"/>
          <p:nvPr/>
        </p:nvSpPr>
        <p:spPr>
          <a:xfrm>
            <a:off x="607695" y="3418840"/>
            <a:ext cx="1664970" cy="368300"/>
          </a:xfrm>
          <a:prstGeom prst="rect">
            <a:avLst/>
          </a:prstGeom>
          <a:noFill/>
        </p:spPr>
        <p:txBody>
          <a:bodyPr wrap="none" rtlCol="0">
            <a:spAutoFit/>
          </a:bodyPr>
          <a:lstStyle/>
          <a:p>
            <a:r>
              <a:rPr lang="en-US" altLang="zh-CN" i="1">
                <a:latin typeface="Cambria" panose="02040503050406030204" charset="0"/>
              </a:rPr>
              <a:t>document(TAZ)</a:t>
            </a:r>
          </a:p>
        </p:txBody>
      </p:sp>
      <p:sp>
        <p:nvSpPr>
          <p:cNvPr id="11" name="文本框 10">
            <a:extLst>
              <a:ext uri="{FF2B5EF4-FFF2-40B4-BE49-F238E27FC236}">
                <a16:creationId xmlns:a16="http://schemas.microsoft.com/office/drawing/2014/main" xmlns="" id="{914C0F4D-C188-4FDB-A54C-4A96EC03BE4E}"/>
              </a:ext>
            </a:extLst>
          </p:cNvPr>
          <p:cNvSpPr txBox="1"/>
          <p:nvPr/>
        </p:nvSpPr>
        <p:spPr>
          <a:xfrm>
            <a:off x="3182620" y="3418840"/>
            <a:ext cx="2293620" cy="368300"/>
          </a:xfrm>
          <a:prstGeom prst="rect">
            <a:avLst/>
          </a:prstGeom>
          <a:noFill/>
        </p:spPr>
        <p:txBody>
          <a:bodyPr wrap="none" rtlCol="0">
            <a:spAutoFit/>
          </a:bodyPr>
          <a:lstStyle/>
          <a:p>
            <a:r>
              <a:rPr lang="en-US" altLang="zh-CN" i="1" dirty="0">
                <a:latin typeface="Cambria" panose="02040503050406030204" charset="0"/>
              </a:rPr>
              <a:t>words(image patches)</a:t>
            </a:r>
          </a:p>
        </p:txBody>
      </p:sp>
      <p:sp>
        <p:nvSpPr>
          <p:cNvPr id="12" name="文本框 11">
            <a:extLst>
              <a:ext uri="{FF2B5EF4-FFF2-40B4-BE49-F238E27FC236}">
                <a16:creationId xmlns:a16="http://schemas.microsoft.com/office/drawing/2014/main" xmlns="" id="{07ECD0BD-0880-4227-AC1A-408714952BB8}"/>
              </a:ext>
            </a:extLst>
          </p:cNvPr>
          <p:cNvSpPr txBox="1"/>
          <p:nvPr/>
        </p:nvSpPr>
        <p:spPr>
          <a:xfrm>
            <a:off x="6524024" y="3417808"/>
            <a:ext cx="2110706" cy="369332"/>
          </a:xfrm>
          <a:prstGeom prst="rect">
            <a:avLst/>
          </a:prstGeom>
          <a:noFill/>
        </p:spPr>
        <p:txBody>
          <a:bodyPr wrap="none" rtlCol="0">
            <a:spAutoFit/>
          </a:bodyPr>
          <a:lstStyle/>
          <a:p>
            <a:r>
              <a:rPr lang="en-US" altLang="zh-CN" i="1" dirty="0">
                <a:latin typeface="Cambria" panose="02040503050406030204" charset="0"/>
              </a:rPr>
              <a:t>corpus(word-count)</a:t>
            </a:r>
          </a:p>
        </p:txBody>
      </p:sp>
      <p:pic>
        <p:nvPicPr>
          <p:cNvPr id="13" name="图片 12">
            <a:extLst>
              <a:ext uri="{FF2B5EF4-FFF2-40B4-BE49-F238E27FC236}">
                <a16:creationId xmlns:a16="http://schemas.microsoft.com/office/drawing/2014/main" xmlns="" id="{7FE104CD-430B-4AC7-9C1A-766078AE481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14" name="组合 13">
            <a:extLst>
              <a:ext uri="{FF2B5EF4-FFF2-40B4-BE49-F238E27FC236}">
                <a16:creationId xmlns:a16="http://schemas.microsoft.com/office/drawing/2014/main" xmlns="" id="{33099A60-AD80-475D-B34B-0EB3BC609AE8}"/>
              </a:ext>
            </a:extLst>
          </p:cNvPr>
          <p:cNvGrpSpPr/>
          <p:nvPr/>
        </p:nvGrpSpPr>
        <p:grpSpPr>
          <a:xfrm>
            <a:off x="98207" y="238474"/>
            <a:ext cx="449089" cy="439702"/>
            <a:chOff x="98207" y="238474"/>
            <a:chExt cx="449089" cy="439702"/>
          </a:xfrm>
        </p:grpSpPr>
        <p:sp>
          <p:nvSpPr>
            <p:cNvPr id="15" name="椭圆 14">
              <a:extLst>
                <a:ext uri="{FF2B5EF4-FFF2-40B4-BE49-F238E27FC236}">
                  <a16:creationId xmlns:a16="http://schemas.microsoft.com/office/drawing/2014/main" xmlns="" id="{C81D4AC8-DBC5-41E3-A14B-E88262568502}"/>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16" name="椭圆 15">
              <a:extLst>
                <a:ext uri="{FF2B5EF4-FFF2-40B4-BE49-F238E27FC236}">
                  <a16:creationId xmlns:a16="http://schemas.microsoft.com/office/drawing/2014/main" xmlns="" id="{EFFE2261-2AF1-4384-8886-2D8D25869C26}"/>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a:extLst>
              <a:ext uri="{FF2B5EF4-FFF2-40B4-BE49-F238E27FC236}">
                <a16:creationId xmlns:a16="http://schemas.microsoft.com/office/drawing/2014/main" xmlns="" id="{9D42EBDD-7798-4DE4-A890-DED9822326C3}"/>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xmlns="" id="{85021D2E-423F-4579-BCB9-F394E946C796}"/>
              </a:ext>
            </a:extLst>
          </p:cNvPr>
          <p:cNvSpPr txBox="1"/>
          <p:nvPr/>
        </p:nvSpPr>
        <p:spPr>
          <a:xfrm>
            <a:off x="356481" y="1028401"/>
            <a:ext cx="1887055"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微软雅黑" panose="020B0503020204020204" charset="-122"/>
                <a:ea typeface="微软雅黑" panose="020B0503020204020204" charset="-122"/>
              </a:rPr>
              <a:t>BOVW</a:t>
            </a:r>
            <a:r>
              <a:rPr lang="zh-CN" altLang="en-US" sz="2000" b="1" dirty="0">
                <a:latin typeface="微软雅黑" panose="020B0503020204020204" charset="-122"/>
                <a:ea typeface="微软雅黑" panose="020B0503020204020204" charset="-122"/>
              </a:rPr>
              <a:t>模型</a:t>
            </a:r>
          </a:p>
        </p:txBody>
      </p:sp>
      <p:sp>
        <p:nvSpPr>
          <p:cNvPr id="20" name="矩形 19">
            <a:extLst>
              <a:ext uri="{FF2B5EF4-FFF2-40B4-BE49-F238E27FC236}">
                <a16:creationId xmlns:a16="http://schemas.microsoft.com/office/drawing/2014/main" xmlns="" id="{45076797-75BA-41DF-BC33-7469028E22F4}"/>
              </a:ext>
            </a:extLst>
          </p:cNvPr>
          <p:cNvSpPr/>
          <p:nvPr/>
        </p:nvSpPr>
        <p:spPr>
          <a:xfrm>
            <a:off x="16264" y="932646"/>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xmlns="" id="{980DC0CA-FC17-45C0-AE73-74DCA9059A5B}"/>
              </a:ext>
            </a:extLst>
          </p:cNvPr>
          <p:cNvSpPr txBox="1"/>
          <p:nvPr/>
        </p:nvSpPr>
        <p:spPr>
          <a:xfrm>
            <a:off x="876687" y="149590"/>
            <a:ext cx="381226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4.3. </a:t>
            </a:r>
            <a:r>
              <a:rPr lang="zh-CN" altLang="en-US" sz="2800" b="1" dirty="0">
                <a:latin typeface="微软雅黑" panose="020B0503020204020204" pitchFamily="34" charset="-122"/>
                <a:ea typeface="微软雅黑" panose="020B0503020204020204" pitchFamily="34" charset="-122"/>
              </a:rPr>
              <a:t>土地利用场景分类</a:t>
            </a:r>
          </a:p>
        </p:txBody>
      </p:sp>
    </p:spTree>
    <p:extLst>
      <p:ext uri="{BB962C8B-B14F-4D97-AF65-F5344CB8AC3E}">
        <p14:creationId xmlns:p14="http://schemas.microsoft.com/office/powerpoint/2010/main" val="2014530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7FE104CD-430B-4AC7-9C1A-766078AE48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14" name="组合 13">
            <a:extLst>
              <a:ext uri="{FF2B5EF4-FFF2-40B4-BE49-F238E27FC236}">
                <a16:creationId xmlns:a16="http://schemas.microsoft.com/office/drawing/2014/main" xmlns="" id="{33099A60-AD80-475D-B34B-0EB3BC609AE8}"/>
              </a:ext>
            </a:extLst>
          </p:cNvPr>
          <p:cNvGrpSpPr/>
          <p:nvPr/>
        </p:nvGrpSpPr>
        <p:grpSpPr>
          <a:xfrm>
            <a:off x="98207" y="238474"/>
            <a:ext cx="449089" cy="439702"/>
            <a:chOff x="98207" y="238474"/>
            <a:chExt cx="449089" cy="439702"/>
          </a:xfrm>
        </p:grpSpPr>
        <p:sp>
          <p:nvSpPr>
            <p:cNvPr id="15" name="椭圆 14">
              <a:extLst>
                <a:ext uri="{FF2B5EF4-FFF2-40B4-BE49-F238E27FC236}">
                  <a16:creationId xmlns:a16="http://schemas.microsoft.com/office/drawing/2014/main" xmlns="" id="{C81D4AC8-DBC5-41E3-A14B-E88262568502}"/>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16" name="椭圆 15">
              <a:extLst>
                <a:ext uri="{FF2B5EF4-FFF2-40B4-BE49-F238E27FC236}">
                  <a16:creationId xmlns:a16="http://schemas.microsoft.com/office/drawing/2014/main" xmlns="" id="{EFFE2261-2AF1-4384-8886-2D8D25869C26}"/>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a:extLst>
              <a:ext uri="{FF2B5EF4-FFF2-40B4-BE49-F238E27FC236}">
                <a16:creationId xmlns:a16="http://schemas.microsoft.com/office/drawing/2014/main" xmlns="" id="{9D42EBDD-7798-4DE4-A890-DED9822326C3}"/>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xmlns="" id="{85021D2E-423F-4579-BCB9-F394E946C796}"/>
              </a:ext>
            </a:extLst>
          </p:cNvPr>
          <p:cNvSpPr txBox="1"/>
          <p:nvPr/>
        </p:nvSpPr>
        <p:spPr>
          <a:xfrm>
            <a:off x="356481" y="1028401"/>
            <a:ext cx="1576778"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微软雅黑" panose="020B0503020204020204" charset="-122"/>
                <a:ea typeface="微软雅黑" panose="020B0503020204020204" charset="-122"/>
              </a:rPr>
              <a:t>LDA</a:t>
            </a:r>
            <a:r>
              <a:rPr lang="zh-CN" altLang="en-US" sz="2000" b="1" dirty="0">
                <a:latin typeface="微软雅黑" panose="020B0503020204020204" charset="-122"/>
                <a:ea typeface="微软雅黑" panose="020B0503020204020204" charset="-122"/>
              </a:rPr>
              <a:t>模型</a:t>
            </a:r>
          </a:p>
        </p:txBody>
      </p:sp>
      <p:sp>
        <p:nvSpPr>
          <p:cNvPr id="20" name="矩形 19">
            <a:extLst>
              <a:ext uri="{FF2B5EF4-FFF2-40B4-BE49-F238E27FC236}">
                <a16:creationId xmlns:a16="http://schemas.microsoft.com/office/drawing/2014/main" xmlns="" id="{45076797-75BA-41DF-BC33-7469028E22F4}"/>
              </a:ext>
            </a:extLst>
          </p:cNvPr>
          <p:cNvSpPr/>
          <p:nvPr/>
        </p:nvSpPr>
        <p:spPr>
          <a:xfrm>
            <a:off x="16264" y="932646"/>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1" name="图片 30">
            <a:extLst>
              <a:ext uri="{FF2B5EF4-FFF2-40B4-BE49-F238E27FC236}">
                <a16:creationId xmlns:a16="http://schemas.microsoft.com/office/drawing/2014/main" xmlns="" id="{6A8A4D4A-72EE-456B-B789-05BD8F6B1136}"/>
              </a:ext>
            </a:extLst>
          </p:cNvPr>
          <p:cNvPicPr>
            <a:picLocks noChangeAspect="1"/>
          </p:cNvPicPr>
          <p:nvPr/>
        </p:nvPicPr>
        <p:blipFill>
          <a:blip r:embed="rId4"/>
          <a:stretch>
            <a:fillRect/>
          </a:stretch>
        </p:blipFill>
        <p:spPr>
          <a:xfrm>
            <a:off x="2719070" y="1773555"/>
            <a:ext cx="6384290" cy="3359785"/>
          </a:xfrm>
          <a:prstGeom prst="rect">
            <a:avLst/>
          </a:prstGeom>
        </p:spPr>
      </p:pic>
      <p:graphicFrame>
        <p:nvGraphicFramePr>
          <p:cNvPr id="32" name="对象 31">
            <a:extLst>
              <a:ext uri="{FF2B5EF4-FFF2-40B4-BE49-F238E27FC236}">
                <a16:creationId xmlns:a16="http://schemas.microsoft.com/office/drawing/2014/main" xmlns="" id="{6898BE46-D3B1-44E6-ADAD-DB49D344322E}"/>
              </a:ext>
            </a:extLst>
          </p:cNvPr>
          <p:cNvGraphicFramePr/>
          <p:nvPr/>
        </p:nvGraphicFramePr>
        <p:xfrm>
          <a:off x="245110" y="3397250"/>
          <a:ext cx="1914525" cy="877570"/>
        </p:xfrm>
        <a:graphic>
          <a:graphicData uri="http://schemas.openxmlformats.org/presentationml/2006/ole">
            <mc:AlternateContent xmlns:mc="http://schemas.openxmlformats.org/markup-compatibility/2006">
              <mc:Choice xmlns:v="urn:schemas-microsoft-com:vml" Requires="v">
                <p:oleObj spid="_x0000_s2102" r:id="rId5" imgW="5059680" imgH="2519680" progId="Visio.Drawing.15">
                  <p:embed/>
                </p:oleObj>
              </mc:Choice>
              <mc:Fallback>
                <p:oleObj r:id="rId5" imgW="5059680" imgH="2519680" progId="Visio.Drawing.15">
                  <p:embed/>
                  <p:pic>
                    <p:nvPicPr>
                      <p:cNvPr id="7" name="对象 6"/>
                      <p:cNvPicPr/>
                      <p:nvPr/>
                    </p:nvPicPr>
                    <p:blipFill>
                      <a:blip r:embed="rId6"/>
                      <a:stretch>
                        <a:fillRect/>
                      </a:stretch>
                    </p:blipFill>
                    <p:spPr>
                      <a:xfrm>
                        <a:off x="245110" y="3397250"/>
                        <a:ext cx="1914525" cy="877570"/>
                      </a:xfrm>
                      <a:prstGeom prst="rect">
                        <a:avLst/>
                      </a:prstGeom>
                    </p:spPr>
                  </p:pic>
                </p:oleObj>
              </mc:Fallback>
            </mc:AlternateContent>
          </a:graphicData>
        </a:graphic>
      </p:graphicFrame>
      <p:sp>
        <p:nvSpPr>
          <p:cNvPr id="33" name=" 159">
            <a:extLst>
              <a:ext uri="{FF2B5EF4-FFF2-40B4-BE49-F238E27FC236}">
                <a16:creationId xmlns:a16="http://schemas.microsoft.com/office/drawing/2014/main" xmlns="" id="{2ED84F50-6973-4F2B-B804-DDD41BC31A13}"/>
              </a:ext>
            </a:extLst>
          </p:cNvPr>
          <p:cNvSpPr/>
          <p:nvPr/>
        </p:nvSpPr>
        <p:spPr>
          <a:xfrm rot="5400000">
            <a:off x="1069340" y="2905125"/>
            <a:ext cx="485775" cy="173990"/>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34" name="组合 33">
            <a:extLst>
              <a:ext uri="{FF2B5EF4-FFF2-40B4-BE49-F238E27FC236}">
                <a16:creationId xmlns:a16="http://schemas.microsoft.com/office/drawing/2014/main" xmlns="" id="{A6247697-553F-421D-85CD-CC18476F8795}"/>
              </a:ext>
            </a:extLst>
          </p:cNvPr>
          <p:cNvGrpSpPr/>
          <p:nvPr/>
        </p:nvGrpSpPr>
        <p:grpSpPr>
          <a:xfrm>
            <a:off x="831850" y="1870075"/>
            <a:ext cx="979805" cy="749300"/>
            <a:chOff x="1010" y="2945"/>
            <a:chExt cx="1543" cy="1180"/>
          </a:xfrm>
        </p:grpSpPr>
        <p:sp>
          <p:nvSpPr>
            <p:cNvPr id="35" name="流程图: 磁盘 34">
              <a:extLst>
                <a:ext uri="{FF2B5EF4-FFF2-40B4-BE49-F238E27FC236}">
                  <a16:creationId xmlns:a16="http://schemas.microsoft.com/office/drawing/2014/main" xmlns="" id="{A194A69C-7E66-4E0D-8469-98EAEE608B30}"/>
                </a:ext>
              </a:extLst>
            </p:cNvPr>
            <p:cNvSpPr/>
            <p:nvPr/>
          </p:nvSpPr>
          <p:spPr>
            <a:xfrm>
              <a:off x="1010" y="2945"/>
              <a:ext cx="1543" cy="1180"/>
            </a:xfrm>
            <a:prstGeom prst="flowChartMagneticDisk">
              <a:avLst/>
            </a:prstGeom>
            <a:noFill/>
            <a:ln>
              <a:solidFill>
                <a:srgbClr val="48AB6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xmlns="" id="{8EF5BBDD-0C17-4EDD-BE48-8DAC93688E13}"/>
                </a:ext>
              </a:extLst>
            </p:cNvPr>
            <p:cNvSpPr txBox="1"/>
            <p:nvPr/>
          </p:nvSpPr>
          <p:spPr>
            <a:xfrm>
              <a:off x="1137" y="3365"/>
              <a:ext cx="1288" cy="580"/>
            </a:xfrm>
            <a:prstGeom prst="rect">
              <a:avLst/>
            </a:prstGeom>
            <a:noFill/>
          </p:spPr>
          <p:txBody>
            <a:bodyPr wrap="none" rtlCol="0">
              <a:spAutoFit/>
            </a:bodyPr>
            <a:lstStyle/>
            <a:p>
              <a:r>
                <a:rPr lang="en-US" altLang="zh-CN" i="1">
                  <a:latin typeface="Cambria" panose="02040503050406030204" charset="0"/>
                </a:rPr>
                <a:t>corpus</a:t>
              </a:r>
            </a:p>
          </p:txBody>
        </p:sp>
      </p:grpSp>
      <p:pic>
        <p:nvPicPr>
          <p:cNvPr id="37" name="图片 36">
            <a:extLst>
              <a:ext uri="{FF2B5EF4-FFF2-40B4-BE49-F238E27FC236}">
                <a16:creationId xmlns:a16="http://schemas.microsoft.com/office/drawing/2014/main" xmlns="" id="{6F1E4D84-C6A6-49F6-9E77-D98BB23A05C0}"/>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49225" y="5355590"/>
            <a:ext cx="3066415" cy="748030"/>
          </a:xfrm>
          <a:prstGeom prst="rect">
            <a:avLst/>
          </a:prstGeom>
        </p:spPr>
      </p:pic>
      <p:sp>
        <p:nvSpPr>
          <p:cNvPr id="38" name=" 159">
            <a:extLst>
              <a:ext uri="{FF2B5EF4-FFF2-40B4-BE49-F238E27FC236}">
                <a16:creationId xmlns:a16="http://schemas.microsoft.com/office/drawing/2014/main" xmlns="" id="{74E04C83-1D0E-42EC-B62E-7EB2BF0334C5}"/>
              </a:ext>
            </a:extLst>
          </p:cNvPr>
          <p:cNvSpPr/>
          <p:nvPr/>
        </p:nvSpPr>
        <p:spPr>
          <a:xfrm rot="5400000">
            <a:off x="1062355" y="4798695"/>
            <a:ext cx="485775" cy="173990"/>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9" name="文本框 38">
            <a:extLst>
              <a:ext uri="{FF2B5EF4-FFF2-40B4-BE49-F238E27FC236}">
                <a16:creationId xmlns:a16="http://schemas.microsoft.com/office/drawing/2014/main" xmlns="" id="{57F9D52B-006B-489E-BE58-E347F47B0E76}"/>
              </a:ext>
            </a:extLst>
          </p:cNvPr>
          <p:cNvSpPr txBox="1"/>
          <p:nvPr/>
        </p:nvSpPr>
        <p:spPr>
          <a:xfrm>
            <a:off x="896620" y="4274820"/>
            <a:ext cx="1214755" cy="368300"/>
          </a:xfrm>
          <a:prstGeom prst="rect">
            <a:avLst/>
          </a:prstGeom>
          <a:noFill/>
        </p:spPr>
        <p:txBody>
          <a:bodyPr wrap="none" rtlCol="0">
            <a:spAutoFit/>
          </a:bodyPr>
          <a:lstStyle/>
          <a:p>
            <a:r>
              <a:rPr lang="en-US" altLang="zh-CN" i="1">
                <a:latin typeface="Cambria" panose="02040503050406030204" charset="0"/>
              </a:rPr>
              <a:t>LDA model</a:t>
            </a:r>
          </a:p>
        </p:txBody>
      </p:sp>
      <p:sp>
        <p:nvSpPr>
          <p:cNvPr id="40" name="文本框 39">
            <a:extLst>
              <a:ext uri="{FF2B5EF4-FFF2-40B4-BE49-F238E27FC236}">
                <a16:creationId xmlns:a16="http://schemas.microsoft.com/office/drawing/2014/main" xmlns="" id="{2E86BFD4-6C0F-494F-98EF-F6E4005C6ACC}"/>
              </a:ext>
            </a:extLst>
          </p:cNvPr>
          <p:cNvSpPr txBox="1"/>
          <p:nvPr/>
        </p:nvSpPr>
        <p:spPr>
          <a:xfrm>
            <a:off x="548640" y="6103620"/>
            <a:ext cx="1831975" cy="368300"/>
          </a:xfrm>
          <a:prstGeom prst="rect">
            <a:avLst/>
          </a:prstGeom>
          <a:noFill/>
        </p:spPr>
        <p:txBody>
          <a:bodyPr wrap="none" rtlCol="0">
            <a:spAutoFit/>
          </a:bodyPr>
          <a:lstStyle/>
          <a:p>
            <a:r>
              <a:rPr lang="en-US" altLang="zh-CN" i="1">
                <a:latin typeface="Cambria" panose="02040503050406030204" charset="0"/>
              </a:rPr>
              <a:t>topic distribution</a:t>
            </a:r>
          </a:p>
        </p:txBody>
      </p:sp>
      <p:sp>
        <p:nvSpPr>
          <p:cNvPr id="21" name="文本框 20">
            <a:extLst>
              <a:ext uri="{FF2B5EF4-FFF2-40B4-BE49-F238E27FC236}">
                <a16:creationId xmlns:a16="http://schemas.microsoft.com/office/drawing/2014/main" xmlns="" id="{980DC0CA-FC17-45C0-AE73-74DCA9059A5B}"/>
              </a:ext>
            </a:extLst>
          </p:cNvPr>
          <p:cNvSpPr txBox="1"/>
          <p:nvPr/>
        </p:nvSpPr>
        <p:spPr>
          <a:xfrm>
            <a:off x="876687" y="149590"/>
            <a:ext cx="381226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4.3. </a:t>
            </a:r>
            <a:r>
              <a:rPr lang="zh-CN" altLang="en-US" sz="2800" b="1" dirty="0">
                <a:latin typeface="微软雅黑" panose="020B0503020204020204" pitchFamily="34" charset="-122"/>
                <a:ea typeface="微软雅黑" panose="020B0503020204020204" pitchFamily="34" charset="-122"/>
              </a:rPr>
              <a:t>土地利用场景分类</a:t>
            </a:r>
          </a:p>
        </p:txBody>
      </p:sp>
    </p:spTree>
    <p:extLst>
      <p:ext uri="{BB962C8B-B14F-4D97-AF65-F5344CB8AC3E}">
        <p14:creationId xmlns:p14="http://schemas.microsoft.com/office/powerpoint/2010/main" val="4291468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分类结果对比">
            <a:extLst>
              <a:ext uri="{FF2B5EF4-FFF2-40B4-BE49-F238E27FC236}">
                <a16:creationId xmlns:a16="http://schemas.microsoft.com/office/drawing/2014/main" xmlns="" id="{B6CE5141-266D-481B-9039-1D459033EE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035" y="1487170"/>
            <a:ext cx="9180195" cy="4947920"/>
          </a:xfrm>
          <a:prstGeom prst="rect">
            <a:avLst/>
          </a:prstGeom>
        </p:spPr>
      </p:pic>
      <p:pic>
        <p:nvPicPr>
          <p:cNvPr id="5" name="图片 4">
            <a:extLst>
              <a:ext uri="{FF2B5EF4-FFF2-40B4-BE49-F238E27FC236}">
                <a16:creationId xmlns:a16="http://schemas.microsoft.com/office/drawing/2014/main" xmlns="" id="{401F0A62-C954-487A-B32A-97140162E3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6" name="组合 5">
            <a:extLst>
              <a:ext uri="{FF2B5EF4-FFF2-40B4-BE49-F238E27FC236}">
                <a16:creationId xmlns:a16="http://schemas.microsoft.com/office/drawing/2014/main" xmlns="" id="{7503C352-E681-4803-9358-03A73594D89F}"/>
              </a:ext>
            </a:extLst>
          </p:cNvPr>
          <p:cNvGrpSpPr/>
          <p:nvPr/>
        </p:nvGrpSpPr>
        <p:grpSpPr>
          <a:xfrm>
            <a:off x="98207" y="238474"/>
            <a:ext cx="449089" cy="439702"/>
            <a:chOff x="98207" y="238474"/>
            <a:chExt cx="449089" cy="439702"/>
          </a:xfrm>
        </p:grpSpPr>
        <p:sp>
          <p:nvSpPr>
            <p:cNvPr id="7" name="椭圆 6">
              <a:extLst>
                <a:ext uri="{FF2B5EF4-FFF2-40B4-BE49-F238E27FC236}">
                  <a16:creationId xmlns:a16="http://schemas.microsoft.com/office/drawing/2014/main" xmlns="" id="{03F95EA3-771F-433C-B401-58DFFEA2AD8A}"/>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8" name="椭圆 7">
              <a:extLst>
                <a:ext uri="{FF2B5EF4-FFF2-40B4-BE49-F238E27FC236}">
                  <a16:creationId xmlns:a16="http://schemas.microsoft.com/office/drawing/2014/main" xmlns="" id="{2D4E68BB-FF54-4602-B4AC-FA7B0BB5DA87}"/>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a:extLst>
              <a:ext uri="{FF2B5EF4-FFF2-40B4-BE49-F238E27FC236}">
                <a16:creationId xmlns:a16="http://schemas.microsoft.com/office/drawing/2014/main" xmlns="" id="{9A030631-E2DD-4F53-876F-DE18726BD228}"/>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4A2A131A-95F6-4E8A-83F8-EE6C987E7A78}"/>
              </a:ext>
            </a:extLst>
          </p:cNvPr>
          <p:cNvSpPr txBox="1"/>
          <p:nvPr/>
        </p:nvSpPr>
        <p:spPr>
          <a:xfrm>
            <a:off x="356481" y="1028401"/>
            <a:ext cx="1984839" cy="400110"/>
          </a:xfrm>
          <a:prstGeom prst="rect">
            <a:avLst/>
          </a:prstGeom>
          <a:noFill/>
        </p:spPr>
        <p:txBody>
          <a:bodyPr wrap="none" rtlCol="0">
            <a:spAutoFit/>
          </a:bodyPr>
          <a:lstStyle/>
          <a:p>
            <a:r>
              <a:rPr lang="en-US" altLang="zh-CN" sz="2000" b="1" dirty="0">
                <a:latin typeface="微软雅黑" panose="020B0503020204020204" charset="-122"/>
                <a:ea typeface="微软雅黑" panose="020B0503020204020204" charset="-122"/>
              </a:rPr>
              <a:t>4.3.4. </a:t>
            </a:r>
            <a:r>
              <a:rPr lang="zh-CN" altLang="en-US" sz="2000" b="1" dirty="0">
                <a:latin typeface="微软雅黑" panose="020B0503020204020204" charset="-122"/>
                <a:ea typeface="微软雅黑" panose="020B0503020204020204" charset="-122"/>
              </a:rPr>
              <a:t>模型结果</a:t>
            </a:r>
          </a:p>
        </p:txBody>
      </p:sp>
      <p:sp>
        <p:nvSpPr>
          <p:cNvPr id="12" name="矩形 11">
            <a:extLst>
              <a:ext uri="{FF2B5EF4-FFF2-40B4-BE49-F238E27FC236}">
                <a16:creationId xmlns:a16="http://schemas.microsoft.com/office/drawing/2014/main" xmlns="" id="{917B9BDB-07C6-4893-985A-5DBA7890FF6D}"/>
              </a:ext>
            </a:extLst>
          </p:cNvPr>
          <p:cNvSpPr/>
          <p:nvPr/>
        </p:nvSpPr>
        <p:spPr>
          <a:xfrm>
            <a:off x="16264" y="932646"/>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xmlns="" id="{980DC0CA-FC17-45C0-AE73-74DCA9059A5B}"/>
              </a:ext>
            </a:extLst>
          </p:cNvPr>
          <p:cNvSpPr txBox="1"/>
          <p:nvPr/>
        </p:nvSpPr>
        <p:spPr>
          <a:xfrm>
            <a:off x="876687" y="149590"/>
            <a:ext cx="381226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4.3. </a:t>
            </a:r>
            <a:r>
              <a:rPr lang="zh-CN" altLang="en-US" sz="2800" b="1" dirty="0">
                <a:latin typeface="微软雅黑" panose="020B0503020204020204" pitchFamily="34" charset="-122"/>
                <a:ea typeface="微软雅黑" panose="020B0503020204020204" pitchFamily="34" charset="-122"/>
              </a:rPr>
              <a:t>土地利用场景分类</a:t>
            </a:r>
          </a:p>
        </p:txBody>
      </p:sp>
    </p:spTree>
    <p:extLst>
      <p:ext uri="{BB962C8B-B14F-4D97-AF65-F5344CB8AC3E}">
        <p14:creationId xmlns:p14="http://schemas.microsoft.com/office/powerpoint/2010/main" val="2488621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401F0A62-C954-487A-B32A-97140162E3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6" name="组合 5">
            <a:extLst>
              <a:ext uri="{FF2B5EF4-FFF2-40B4-BE49-F238E27FC236}">
                <a16:creationId xmlns:a16="http://schemas.microsoft.com/office/drawing/2014/main" xmlns="" id="{7503C352-E681-4803-9358-03A73594D89F}"/>
              </a:ext>
            </a:extLst>
          </p:cNvPr>
          <p:cNvGrpSpPr/>
          <p:nvPr/>
        </p:nvGrpSpPr>
        <p:grpSpPr>
          <a:xfrm>
            <a:off x="98207" y="238474"/>
            <a:ext cx="449089" cy="439702"/>
            <a:chOff x="98207" y="238474"/>
            <a:chExt cx="449089" cy="439702"/>
          </a:xfrm>
        </p:grpSpPr>
        <p:sp>
          <p:nvSpPr>
            <p:cNvPr id="7" name="椭圆 6">
              <a:extLst>
                <a:ext uri="{FF2B5EF4-FFF2-40B4-BE49-F238E27FC236}">
                  <a16:creationId xmlns:a16="http://schemas.microsoft.com/office/drawing/2014/main" xmlns="" id="{03F95EA3-771F-433C-B401-58DFFEA2AD8A}"/>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8" name="椭圆 7">
              <a:extLst>
                <a:ext uri="{FF2B5EF4-FFF2-40B4-BE49-F238E27FC236}">
                  <a16:creationId xmlns:a16="http://schemas.microsoft.com/office/drawing/2014/main" xmlns="" id="{2D4E68BB-FF54-4602-B4AC-FA7B0BB5DA87}"/>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a:extLst>
              <a:ext uri="{FF2B5EF4-FFF2-40B4-BE49-F238E27FC236}">
                <a16:creationId xmlns:a16="http://schemas.microsoft.com/office/drawing/2014/main" xmlns="" id="{9A030631-E2DD-4F53-876F-DE18726BD228}"/>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4A2A131A-95F6-4E8A-83F8-EE6C987E7A78}"/>
              </a:ext>
            </a:extLst>
          </p:cNvPr>
          <p:cNvSpPr txBox="1"/>
          <p:nvPr/>
        </p:nvSpPr>
        <p:spPr>
          <a:xfrm>
            <a:off x="356481" y="1028401"/>
            <a:ext cx="1984839" cy="400110"/>
          </a:xfrm>
          <a:prstGeom prst="rect">
            <a:avLst/>
          </a:prstGeom>
          <a:noFill/>
        </p:spPr>
        <p:txBody>
          <a:bodyPr wrap="none" rtlCol="0">
            <a:spAutoFit/>
          </a:bodyPr>
          <a:lstStyle/>
          <a:p>
            <a:r>
              <a:rPr lang="en-US" altLang="zh-CN" sz="2000" b="1" dirty="0">
                <a:latin typeface="微软雅黑" panose="020B0503020204020204" charset="-122"/>
                <a:ea typeface="微软雅黑" panose="020B0503020204020204" charset="-122"/>
              </a:rPr>
              <a:t>4.3.4. </a:t>
            </a:r>
            <a:r>
              <a:rPr lang="zh-CN" altLang="en-US" sz="2000" b="1" dirty="0">
                <a:latin typeface="微软雅黑" panose="020B0503020204020204" charset="-122"/>
                <a:ea typeface="微软雅黑" panose="020B0503020204020204" charset="-122"/>
              </a:rPr>
              <a:t>模型结果</a:t>
            </a:r>
          </a:p>
        </p:txBody>
      </p:sp>
      <p:sp>
        <p:nvSpPr>
          <p:cNvPr id="13" name="文本框 12">
            <a:extLst>
              <a:ext uri="{FF2B5EF4-FFF2-40B4-BE49-F238E27FC236}">
                <a16:creationId xmlns:a16="http://schemas.microsoft.com/office/drawing/2014/main" xmlns="" id="{6901F4A9-1E35-4883-B98E-1D66E0DBE9CB}"/>
              </a:ext>
            </a:extLst>
          </p:cNvPr>
          <p:cNvSpPr txBox="1"/>
          <p:nvPr/>
        </p:nvSpPr>
        <p:spPr>
          <a:xfrm>
            <a:off x="478790" y="4819650"/>
            <a:ext cx="1190625" cy="1599565"/>
          </a:xfrm>
          <a:prstGeom prst="rect">
            <a:avLst/>
          </a:prstGeom>
          <a:solidFill>
            <a:schemeClr val="bg1">
              <a:lumMod val="85000"/>
            </a:schemeClr>
          </a:solidFill>
          <a:ln>
            <a:solidFill>
              <a:srgbClr val="440154"/>
            </a:solidFill>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altLang="zh-CN" sz="1400">
                <a:solidFill>
                  <a:schemeClr val="tx1"/>
                </a:solidFill>
                <a:latin typeface="微软雅黑" panose="020B0503020204020204" charset="-122"/>
                <a:ea typeface="微软雅黑" panose="020B0503020204020204" charset="-122"/>
              </a:rPr>
              <a:t>F</a:t>
            </a:r>
            <a:r>
              <a:rPr lang="zh-CN" altLang="en-US" sz="1400">
                <a:solidFill>
                  <a:schemeClr val="tx1"/>
                </a:solidFill>
                <a:latin typeface="微软雅黑" panose="020B0503020204020204" charset="-122"/>
                <a:ea typeface="微软雅黑" panose="020B0503020204020204" charset="-122"/>
              </a:rPr>
              <a:t>：公服用地</a:t>
            </a:r>
          </a:p>
          <a:p>
            <a:r>
              <a:rPr lang="en-US" altLang="zh-CN" sz="1400">
                <a:solidFill>
                  <a:schemeClr val="tx1"/>
                </a:solidFill>
                <a:latin typeface="微软雅黑" panose="020B0503020204020204" charset="-122"/>
                <a:ea typeface="微软雅黑" panose="020B0503020204020204" charset="-122"/>
              </a:rPr>
              <a:t> I</a:t>
            </a:r>
            <a:r>
              <a:rPr lang="zh-CN" altLang="en-US" sz="1400">
                <a:solidFill>
                  <a:schemeClr val="tx1"/>
                </a:solidFill>
                <a:latin typeface="微软雅黑" panose="020B0503020204020204" charset="-122"/>
                <a:ea typeface="微软雅黑" panose="020B0503020204020204" charset="-122"/>
              </a:rPr>
              <a:t>：工业用地</a:t>
            </a:r>
          </a:p>
          <a:p>
            <a:r>
              <a:rPr lang="en-US" altLang="zh-CN" sz="1400">
                <a:solidFill>
                  <a:schemeClr val="tx1"/>
                </a:solidFill>
                <a:latin typeface="微软雅黑" panose="020B0503020204020204" charset="-122"/>
                <a:ea typeface="微软雅黑" panose="020B0503020204020204" charset="-122"/>
              </a:rPr>
              <a:t>G</a:t>
            </a:r>
            <a:r>
              <a:rPr lang="zh-CN" altLang="en-US" sz="1400">
                <a:solidFill>
                  <a:schemeClr val="tx1"/>
                </a:solidFill>
                <a:latin typeface="微软雅黑" panose="020B0503020204020204" charset="-122"/>
                <a:ea typeface="微软雅黑" panose="020B0503020204020204" charset="-122"/>
              </a:rPr>
              <a:t>：绿地</a:t>
            </a:r>
          </a:p>
          <a:p>
            <a:r>
              <a:rPr lang="en-US" altLang="zh-CN" sz="1400">
                <a:solidFill>
                  <a:schemeClr val="tx1"/>
                </a:solidFill>
                <a:latin typeface="微软雅黑" panose="020B0503020204020204" charset="-122"/>
                <a:ea typeface="微软雅黑" panose="020B0503020204020204" charset="-122"/>
              </a:rPr>
              <a:t>C</a:t>
            </a:r>
            <a:r>
              <a:rPr lang="zh-CN" altLang="en-US" sz="1400">
                <a:solidFill>
                  <a:schemeClr val="tx1"/>
                </a:solidFill>
                <a:latin typeface="微软雅黑" panose="020B0503020204020204" charset="-122"/>
                <a:ea typeface="微软雅黑" panose="020B0503020204020204" charset="-122"/>
              </a:rPr>
              <a:t>：商业用地</a:t>
            </a:r>
          </a:p>
          <a:p>
            <a:r>
              <a:rPr lang="en-US" altLang="zh-CN" sz="1400">
                <a:solidFill>
                  <a:schemeClr val="tx1"/>
                </a:solidFill>
                <a:latin typeface="微软雅黑" panose="020B0503020204020204" charset="-122"/>
                <a:ea typeface="微软雅黑" panose="020B0503020204020204" charset="-122"/>
              </a:rPr>
              <a:t>R</a:t>
            </a:r>
            <a:r>
              <a:rPr lang="zh-CN" altLang="en-US" sz="1400">
                <a:solidFill>
                  <a:schemeClr val="tx1"/>
                </a:solidFill>
                <a:latin typeface="微软雅黑" panose="020B0503020204020204" charset="-122"/>
                <a:ea typeface="微软雅黑" panose="020B0503020204020204" charset="-122"/>
              </a:rPr>
              <a:t>：居住用地</a:t>
            </a:r>
          </a:p>
          <a:p>
            <a:r>
              <a:rPr lang="en-US" altLang="zh-CN" sz="1400">
                <a:solidFill>
                  <a:schemeClr val="tx1"/>
                </a:solidFill>
                <a:latin typeface="微软雅黑" panose="020B0503020204020204" charset="-122"/>
                <a:ea typeface="微软雅黑" panose="020B0503020204020204" charset="-122"/>
              </a:rPr>
              <a:t>P</a:t>
            </a:r>
            <a:r>
              <a:rPr lang="zh-CN" altLang="en-US" sz="1400">
                <a:solidFill>
                  <a:schemeClr val="tx1"/>
                </a:solidFill>
                <a:latin typeface="微软雅黑" panose="020B0503020204020204" charset="-122"/>
                <a:ea typeface="微软雅黑" panose="020B0503020204020204" charset="-122"/>
              </a:rPr>
              <a:t>：公园</a:t>
            </a:r>
          </a:p>
          <a:p>
            <a:r>
              <a:rPr lang="en-US" altLang="zh-CN" sz="1400">
                <a:solidFill>
                  <a:schemeClr val="tx1"/>
                </a:solidFill>
                <a:latin typeface="微软雅黑" panose="020B0503020204020204" charset="-122"/>
                <a:ea typeface="微软雅黑" panose="020B0503020204020204" charset="-122"/>
              </a:rPr>
              <a:t>V</a:t>
            </a:r>
            <a:r>
              <a:rPr lang="zh-CN" altLang="en-US" sz="1400">
                <a:solidFill>
                  <a:schemeClr val="tx1"/>
                </a:solidFill>
                <a:latin typeface="微软雅黑" panose="020B0503020204020204" charset="-122"/>
                <a:ea typeface="微软雅黑" panose="020B0503020204020204" charset="-122"/>
              </a:rPr>
              <a:t>：城中村</a:t>
            </a:r>
          </a:p>
        </p:txBody>
      </p:sp>
      <p:sp>
        <p:nvSpPr>
          <p:cNvPr id="14" name="文本框 13">
            <a:extLst>
              <a:ext uri="{FF2B5EF4-FFF2-40B4-BE49-F238E27FC236}">
                <a16:creationId xmlns:a16="http://schemas.microsoft.com/office/drawing/2014/main" xmlns="" id="{C919E29C-5787-424E-B13D-63A11974A8E4}"/>
              </a:ext>
            </a:extLst>
          </p:cNvPr>
          <p:cNvSpPr txBox="1"/>
          <p:nvPr/>
        </p:nvSpPr>
        <p:spPr>
          <a:xfrm>
            <a:off x="2251710" y="4734560"/>
            <a:ext cx="6625590" cy="1769745"/>
          </a:xfrm>
          <a:prstGeom prst="rect">
            <a:avLst/>
          </a:prstGeom>
          <a:solidFill>
            <a:schemeClr val="bg1">
              <a:lumMod val="85000"/>
            </a:schemeClr>
          </a:solidFill>
          <a:ln>
            <a:solidFill>
              <a:srgbClr val="440154"/>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171450" indent="-171450" fontAlgn="auto">
              <a:lnSpc>
                <a:spcPct val="130000"/>
              </a:lnSpc>
              <a:buFont typeface="Arial" panose="020B0604020202020204" pitchFamily="34" charset="0"/>
              <a:buChar char="•"/>
            </a:pPr>
            <a:r>
              <a:rPr lang="zh-CN" altLang="en-US" sz="1200">
                <a:solidFill>
                  <a:srgbClr val="C00000"/>
                </a:solidFill>
                <a:latin typeface="微软雅黑" panose="020B0503020204020204" charset="-122"/>
                <a:ea typeface="微软雅黑" panose="020B0503020204020204" charset="-122"/>
              </a:rPr>
              <a:t>公服用地（F）、商业用地（C）和公园（P）的错分率较高</a:t>
            </a:r>
            <a:r>
              <a:rPr lang="zh-CN" altLang="en-US" sz="1200">
                <a:latin typeface="微软雅黑" panose="020B0503020204020204" charset="-122"/>
                <a:ea typeface="微软雅黑" panose="020B0503020204020204" charset="-122"/>
              </a:rPr>
              <a:t>。</a:t>
            </a:r>
          </a:p>
          <a:p>
            <a:pPr marL="171450" indent="-171450" fontAlgn="auto">
              <a:lnSpc>
                <a:spcPct val="130000"/>
              </a:lnSpc>
              <a:buFont typeface="Arial" panose="020B0604020202020204" pitchFamily="34" charset="0"/>
              <a:buChar char="•"/>
            </a:pPr>
            <a:r>
              <a:rPr lang="zh-CN" altLang="en-US" sz="1200">
                <a:solidFill>
                  <a:srgbClr val="C00000"/>
                </a:solidFill>
                <a:latin typeface="微软雅黑" panose="020B0503020204020204" charset="-122"/>
                <a:ea typeface="微软雅黑" panose="020B0503020204020204" charset="-122"/>
              </a:rPr>
              <a:t>多种数据特征组合的分类结果均比采用单一数据特征的分类结果精度高</a:t>
            </a:r>
            <a:r>
              <a:rPr lang="zh-CN" altLang="en-US" sz="1200">
                <a:latin typeface="微软雅黑" panose="020B0503020204020204" charset="-122"/>
                <a:ea typeface="微软雅黑" panose="020B0503020204020204" charset="-122"/>
              </a:rPr>
              <a:t>，表明耦合多源数据能更准确地挖掘和揭示土地利用的特性。</a:t>
            </a:r>
          </a:p>
          <a:p>
            <a:pPr marL="171450" indent="-171450" fontAlgn="auto">
              <a:lnSpc>
                <a:spcPct val="130000"/>
              </a:lnSpc>
              <a:buFont typeface="Arial" panose="020B0604020202020204" pitchFamily="34" charset="0"/>
              <a:buChar char="•"/>
            </a:pPr>
            <a:r>
              <a:rPr lang="zh-CN" altLang="en-US" sz="1200">
                <a:solidFill>
                  <a:srgbClr val="C00000"/>
                </a:solidFill>
                <a:latin typeface="微软雅黑" panose="020B0503020204020204" charset="-122"/>
                <a:ea typeface="微软雅黑" panose="020B0503020204020204" charset="-122"/>
              </a:rPr>
              <a:t>在光谱信息基础上融合纹理特征后，分类精度有较大的提升</a:t>
            </a:r>
            <a:r>
              <a:rPr lang="zh-CN" altLang="en-US" sz="1200">
                <a:latin typeface="微软雅黑" panose="020B0503020204020204" charset="-122"/>
                <a:ea typeface="微软雅黑" panose="020B0503020204020204" charset="-122"/>
              </a:rPr>
              <a:t>，OA和Kappa分别提高了12.83%和17.88%。</a:t>
            </a:r>
          </a:p>
          <a:p>
            <a:pPr marL="171450" indent="-171450" fontAlgn="auto">
              <a:lnSpc>
                <a:spcPct val="130000"/>
              </a:lnSpc>
              <a:buFont typeface="Arial" panose="020B0604020202020204" pitchFamily="34" charset="0"/>
              <a:buChar char="•"/>
            </a:pPr>
            <a:r>
              <a:rPr lang="zh-CN" altLang="en-US" sz="1200">
                <a:solidFill>
                  <a:srgbClr val="C00000"/>
                </a:solidFill>
                <a:latin typeface="微软雅黑" panose="020B0503020204020204" charset="-122"/>
                <a:ea typeface="微软雅黑" panose="020B0503020204020204" charset="-122"/>
              </a:rPr>
              <a:t>采用光谱、纹理、GIST和街景照片特征的分类结果精度最高</a:t>
            </a:r>
            <a:r>
              <a:rPr lang="zh-CN" altLang="en-US" sz="1200">
                <a:latin typeface="微软雅黑" panose="020B0503020204020204" charset="-122"/>
                <a:ea typeface="微软雅黑" panose="020B0503020204020204" charset="-122"/>
              </a:rPr>
              <a:t>（OA=0.838， Kappa=0.789），仅采用街景照片特征的分类结果精度最低（OA=624，Kappa=0.523）。</a:t>
            </a:r>
          </a:p>
        </p:txBody>
      </p:sp>
      <p:pic>
        <p:nvPicPr>
          <p:cNvPr id="18" name="图片 17" descr="confusion_matrix">
            <a:extLst>
              <a:ext uri="{FF2B5EF4-FFF2-40B4-BE49-F238E27FC236}">
                <a16:creationId xmlns:a16="http://schemas.microsoft.com/office/drawing/2014/main" xmlns="" id="{F4F7A201-4813-43A6-9B86-5BCE2581F4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5" y="1405890"/>
            <a:ext cx="5486400" cy="3200400"/>
          </a:xfrm>
          <a:prstGeom prst="rect">
            <a:avLst/>
          </a:prstGeom>
        </p:spPr>
      </p:pic>
      <p:graphicFrame>
        <p:nvGraphicFramePr>
          <p:cNvPr id="15" name="图表 6">
            <a:extLst>
              <a:ext uri="{FF2B5EF4-FFF2-40B4-BE49-F238E27FC236}">
                <a16:creationId xmlns:a16="http://schemas.microsoft.com/office/drawing/2014/main" xmlns="" id="{FD60617B-08E8-4390-A064-A1589DC34699}"/>
              </a:ext>
            </a:extLst>
          </p:cNvPr>
          <p:cNvGraphicFramePr/>
          <p:nvPr/>
        </p:nvGraphicFramePr>
        <p:xfrm>
          <a:off x="5333365" y="1837055"/>
          <a:ext cx="3768725" cy="2598420"/>
        </p:xfrm>
        <a:graphic>
          <a:graphicData uri="http://schemas.openxmlformats.org/drawingml/2006/chart">
            <c:chart xmlns:c="http://schemas.openxmlformats.org/drawingml/2006/chart" xmlns:r="http://schemas.openxmlformats.org/officeDocument/2006/relationships" r:id="rId4"/>
          </a:graphicData>
        </a:graphic>
      </p:graphicFrame>
      <p:sp>
        <p:nvSpPr>
          <p:cNvPr id="16" name="圆角矩形 8">
            <a:extLst>
              <a:ext uri="{FF2B5EF4-FFF2-40B4-BE49-F238E27FC236}">
                <a16:creationId xmlns:a16="http://schemas.microsoft.com/office/drawing/2014/main" xmlns="" id="{E79BE239-19B7-4DCC-9D8C-D2D288D5922C}"/>
              </a:ext>
            </a:extLst>
          </p:cNvPr>
          <p:cNvSpPr/>
          <p:nvPr/>
        </p:nvSpPr>
        <p:spPr>
          <a:xfrm>
            <a:off x="5422265" y="1961515"/>
            <a:ext cx="3590925" cy="319405"/>
          </a:xfrm>
          <a:prstGeom prst="roundRect">
            <a:avLst/>
          </a:prstGeom>
          <a:noFill/>
          <a:ln w="19050">
            <a:solidFill>
              <a:srgbClr val="C0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xmlns="" id="{7A0BCFC8-C5A7-41DB-8030-B832BF3009EC}"/>
              </a:ext>
            </a:extLst>
          </p:cNvPr>
          <p:cNvCxnSpPr/>
          <p:nvPr/>
        </p:nvCxnSpPr>
        <p:spPr>
          <a:xfrm>
            <a:off x="5328285" y="1791335"/>
            <a:ext cx="0" cy="2720975"/>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xmlns="" id="{980DC0CA-FC17-45C0-AE73-74DCA9059A5B}"/>
              </a:ext>
            </a:extLst>
          </p:cNvPr>
          <p:cNvSpPr txBox="1"/>
          <p:nvPr/>
        </p:nvSpPr>
        <p:spPr>
          <a:xfrm>
            <a:off x="876687" y="149590"/>
            <a:ext cx="381226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4.3. </a:t>
            </a:r>
            <a:r>
              <a:rPr lang="zh-CN" altLang="en-US" sz="2800" b="1" dirty="0">
                <a:latin typeface="微软雅黑" panose="020B0503020204020204" pitchFamily="34" charset="-122"/>
                <a:ea typeface="微软雅黑" panose="020B0503020204020204" pitchFamily="34" charset="-122"/>
              </a:rPr>
              <a:t>土地利用场景分类</a:t>
            </a:r>
          </a:p>
        </p:txBody>
      </p:sp>
      <p:sp>
        <p:nvSpPr>
          <p:cNvPr id="12" name="矩形 11">
            <a:extLst>
              <a:ext uri="{FF2B5EF4-FFF2-40B4-BE49-F238E27FC236}">
                <a16:creationId xmlns:a16="http://schemas.microsoft.com/office/drawing/2014/main" xmlns="" id="{917B9BDB-07C6-4893-985A-5DBA7890FF6D}"/>
              </a:ext>
            </a:extLst>
          </p:cNvPr>
          <p:cNvSpPr/>
          <p:nvPr/>
        </p:nvSpPr>
        <p:spPr>
          <a:xfrm>
            <a:off x="16264" y="932646"/>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901719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401F0A62-C954-487A-B32A-97140162E3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6" name="组合 5">
            <a:extLst>
              <a:ext uri="{FF2B5EF4-FFF2-40B4-BE49-F238E27FC236}">
                <a16:creationId xmlns:a16="http://schemas.microsoft.com/office/drawing/2014/main" xmlns="" id="{7503C352-E681-4803-9358-03A73594D89F}"/>
              </a:ext>
            </a:extLst>
          </p:cNvPr>
          <p:cNvGrpSpPr/>
          <p:nvPr/>
        </p:nvGrpSpPr>
        <p:grpSpPr>
          <a:xfrm>
            <a:off x="98207" y="238474"/>
            <a:ext cx="449089" cy="439702"/>
            <a:chOff x="98207" y="238474"/>
            <a:chExt cx="449089" cy="439702"/>
          </a:xfrm>
        </p:grpSpPr>
        <p:sp>
          <p:nvSpPr>
            <p:cNvPr id="7" name="椭圆 6">
              <a:extLst>
                <a:ext uri="{FF2B5EF4-FFF2-40B4-BE49-F238E27FC236}">
                  <a16:creationId xmlns:a16="http://schemas.microsoft.com/office/drawing/2014/main" xmlns="" id="{03F95EA3-771F-433C-B401-58DFFEA2AD8A}"/>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8" name="椭圆 7">
              <a:extLst>
                <a:ext uri="{FF2B5EF4-FFF2-40B4-BE49-F238E27FC236}">
                  <a16:creationId xmlns:a16="http://schemas.microsoft.com/office/drawing/2014/main" xmlns="" id="{2D4E68BB-FF54-4602-B4AC-FA7B0BB5DA87}"/>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a:extLst>
              <a:ext uri="{FF2B5EF4-FFF2-40B4-BE49-F238E27FC236}">
                <a16:creationId xmlns:a16="http://schemas.microsoft.com/office/drawing/2014/main" xmlns="" id="{9A030631-E2DD-4F53-876F-DE18726BD228}"/>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4A2A131A-95F6-4E8A-83F8-EE6C987E7A78}"/>
              </a:ext>
            </a:extLst>
          </p:cNvPr>
          <p:cNvSpPr txBox="1"/>
          <p:nvPr/>
        </p:nvSpPr>
        <p:spPr>
          <a:xfrm>
            <a:off x="356481" y="1028401"/>
            <a:ext cx="1984839" cy="400110"/>
          </a:xfrm>
          <a:prstGeom prst="rect">
            <a:avLst/>
          </a:prstGeom>
          <a:noFill/>
        </p:spPr>
        <p:txBody>
          <a:bodyPr wrap="none" rtlCol="0">
            <a:spAutoFit/>
          </a:bodyPr>
          <a:lstStyle/>
          <a:p>
            <a:r>
              <a:rPr lang="en-US" altLang="zh-CN" sz="2000" b="1" dirty="0">
                <a:latin typeface="微软雅黑" panose="020B0503020204020204" charset="-122"/>
                <a:ea typeface="微软雅黑" panose="020B0503020204020204" charset="-122"/>
              </a:rPr>
              <a:t>4.3.4. </a:t>
            </a:r>
            <a:r>
              <a:rPr lang="zh-CN" altLang="en-US" sz="2000" b="1" dirty="0">
                <a:latin typeface="微软雅黑" panose="020B0503020204020204" charset="-122"/>
                <a:ea typeface="微软雅黑" panose="020B0503020204020204" charset="-122"/>
              </a:rPr>
              <a:t>模型结果</a:t>
            </a:r>
          </a:p>
        </p:txBody>
      </p:sp>
      <p:sp>
        <p:nvSpPr>
          <p:cNvPr id="12" name="矩形 11">
            <a:extLst>
              <a:ext uri="{FF2B5EF4-FFF2-40B4-BE49-F238E27FC236}">
                <a16:creationId xmlns:a16="http://schemas.microsoft.com/office/drawing/2014/main" xmlns="" id="{917B9BDB-07C6-4893-985A-5DBA7890FF6D}"/>
              </a:ext>
            </a:extLst>
          </p:cNvPr>
          <p:cNvSpPr/>
          <p:nvPr/>
        </p:nvSpPr>
        <p:spPr>
          <a:xfrm>
            <a:off x="16264" y="932646"/>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9" name="图表 18">
            <a:extLst>
              <a:ext uri="{FF2B5EF4-FFF2-40B4-BE49-F238E27FC236}">
                <a16:creationId xmlns:a16="http://schemas.microsoft.com/office/drawing/2014/main" xmlns="" id="{177E6780-DCC5-4536-987A-0DA412D8E4F5}"/>
              </a:ext>
            </a:extLst>
          </p:cNvPr>
          <p:cNvGraphicFramePr/>
          <p:nvPr>
            <p:extLst>
              <p:ext uri="{D42A27DB-BD31-4B8C-83A1-F6EECF244321}">
                <p14:modId xmlns:p14="http://schemas.microsoft.com/office/powerpoint/2010/main" val="1887123311"/>
              </p:ext>
            </p:extLst>
          </p:nvPr>
        </p:nvGraphicFramePr>
        <p:xfrm>
          <a:off x="3895725" y="1971675"/>
          <a:ext cx="4971415" cy="4320540"/>
        </p:xfrm>
        <a:graphic>
          <a:graphicData uri="http://schemas.openxmlformats.org/drawingml/2006/chart">
            <c:chart xmlns:c="http://schemas.openxmlformats.org/drawingml/2006/chart" xmlns:r="http://schemas.openxmlformats.org/officeDocument/2006/relationships" r:id="rId3"/>
          </a:graphicData>
        </a:graphic>
      </p:graphicFrame>
      <p:sp>
        <p:nvSpPr>
          <p:cNvPr id="20" name=" 135">
            <a:extLst>
              <a:ext uri="{FF2B5EF4-FFF2-40B4-BE49-F238E27FC236}">
                <a16:creationId xmlns:a16="http://schemas.microsoft.com/office/drawing/2014/main" xmlns="" id="{C762388F-E7A2-4528-8E7C-E74504DDDC26}"/>
              </a:ext>
            </a:extLst>
          </p:cNvPr>
          <p:cNvSpPr/>
          <p:nvPr/>
        </p:nvSpPr>
        <p:spPr>
          <a:xfrm rot="8340000">
            <a:off x="5641340" y="3600450"/>
            <a:ext cx="447675" cy="19050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1" name="文本框 20">
            <a:extLst>
              <a:ext uri="{FF2B5EF4-FFF2-40B4-BE49-F238E27FC236}">
                <a16:creationId xmlns:a16="http://schemas.microsoft.com/office/drawing/2014/main" xmlns="" id="{CDEB6D12-D282-42E3-BB32-CF69A7024358}"/>
              </a:ext>
            </a:extLst>
          </p:cNvPr>
          <p:cNvSpPr txBox="1"/>
          <p:nvPr/>
        </p:nvSpPr>
        <p:spPr>
          <a:xfrm>
            <a:off x="622935" y="1727835"/>
            <a:ext cx="2991485" cy="4564380"/>
          </a:xfrm>
          <a:prstGeom prst="rect">
            <a:avLst/>
          </a:prstGeom>
          <a:solidFill>
            <a:schemeClr val="bg1">
              <a:lumMod val="85000"/>
            </a:schemeClr>
          </a:solidFill>
          <a:ln>
            <a:solidFill>
              <a:srgbClr val="440154"/>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171450" indent="-171450" fontAlgn="auto">
              <a:lnSpc>
                <a:spcPct val="130000"/>
              </a:lnSpc>
              <a:buFont typeface="Arial" panose="020B0604020202020204" pitchFamily="34" charset="0"/>
              <a:buChar char="•"/>
            </a:pPr>
            <a:r>
              <a:rPr lang="zh-CN" altLang="en-US" sz="1400">
                <a:latin typeface="微软雅黑" panose="020B0503020204020204" charset="-122"/>
                <a:ea typeface="微软雅黑" panose="020B0503020204020204" charset="-122"/>
              </a:rPr>
              <a:t>当</a:t>
            </a:r>
            <a:r>
              <a:rPr lang="en-US" altLang="zh-CN" sz="1400">
                <a:latin typeface="微软雅黑" panose="020B0503020204020204" charset="-122"/>
                <a:ea typeface="微软雅黑" panose="020B0503020204020204" charset="-122"/>
              </a:rPr>
              <a:t>LDA</a:t>
            </a:r>
            <a:r>
              <a:rPr lang="zh-CN" altLang="en-US" sz="1400">
                <a:latin typeface="微软雅黑" panose="020B0503020204020204" charset="-122"/>
                <a:ea typeface="微软雅黑" panose="020B0503020204020204" charset="-122"/>
              </a:rPr>
              <a:t>的主题数目小于</a:t>
            </a:r>
            <a:r>
              <a:rPr lang="en-US" altLang="zh-CN" sz="1400">
                <a:latin typeface="微软雅黑" panose="020B0503020204020204" charset="-122"/>
                <a:ea typeface="微软雅黑" panose="020B0503020204020204" charset="-122"/>
              </a:rPr>
              <a:t>10</a:t>
            </a:r>
            <a:r>
              <a:rPr lang="zh-CN" altLang="en-US" sz="1400">
                <a:latin typeface="微软雅黑" panose="020B0503020204020204" charset="-122"/>
                <a:ea typeface="微软雅黑" panose="020B0503020204020204" charset="-122"/>
              </a:rPr>
              <a:t>个时，分类精度随着主题数目的增加而提高；</a:t>
            </a:r>
          </a:p>
          <a:p>
            <a:pPr marL="171450" indent="-171450" fontAlgn="auto">
              <a:lnSpc>
                <a:spcPct val="130000"/>
              </a:lnSpc>
              <a:buFont typeface="Arial" panose="020B0604020202020204" pitchFamily="34" charset="0"/>
              <a:buChar char="•"/>
            </a:pPr>
            <a:r>
              <a:rPr lang="zh-CN" altLang="en-US" sz="1400">
                <a:latin typeface="微软雅黑" panose="020B0503020204020204" charset="-122"/>
                <a:ea typeface="微软雅黑" panose="020B0503020204020204" charset="-122"/>
              </a:rPr>
              <a:t>当</a:t>
            </a:r>
            <a:r>
              <a:rPr lang="en-US" altLang="zh-CN" sz="1400">
                <a:latin typeface="微软雅黑" panose="020B0503020204020204" charset="-122"/>
                <a:ea typeface="微软雅黑" panose="020B0503020204020204" charset="-122"/>
              </a:rPr>
              <a:t>LDA</a:t>
            </a:r>
            <a:r>
              <a:rPr lang="zh-CN" altLang="en-US" sz="1400">
                <a:latin typeface="微软雅黑" panose="020B0503020204020204" charset="-122"/>
                <a:ea typeface="微软雅黑" panose="020B0503020204020204" charset="-122"/>
              </a:rPr>
              <a:t>的主题数目大于</a:t>
            </a:r>
            <a:r>
              <a:rPr lang="en-US" altLang="zh-CN" sz="1400">
                <a:latin typeface="微软雅黑" panose="020B0503020204020204" charset="-122"/>
                <a:ea typeface="微软雅黑" panose="020B0503020204020204" charset="-122"/>
              </a:rPr>
              <a:t>10</a:t>
            </a:r>
            <a:r>
              <a:rPr lang="zh-CN" altLang="en-US" sz="1400">
                <a:latin typeface="微软雅黑" panose="020B0503020204020204" charset="-122"/>
                <a:ea typeface="微软雅黑" panose="020B0503020204020204" charset="-122"/>
              </a:rPr>
              <a:t>时，分类精度随着主题数目增加而总体降低</a:t>
            </a:r>
          </a:p>
          <a:p>
            <a:pPr marL="171450" indent="-171450" fontAlgn="auto">
              <a:lnSpc>
                <a:spcPct val="130000"/>
              </a:lnSpc>
              <a:buFont typeface="Arial" panose="020B0604020202020204" pitchFamily="34" charset="0"/>
              <a:buChar char="•"/>
            </a:pPr>
            <a:r>
              <a:rPr lang="zh-CN" altLang="en-US" sz="1400">
                <a:latin typeface="微软雅黑" panose="020B0503020204020204" charset="-122"/>
                <a:ea typeface="微软雅黑" panose="020B0503020204020204" charset="-122"/>
              </a:rPr>
              <a:t>总体来说，</a:t>
            </a:r>
            <a:r>
              <a:rPr lang="zh-CN" altLang="en-US" sz="1400">
                <a:solidFill>
                  <a:srgbClr val="C00000"/>
                </a:solidFill>
                <a:latin typeface="微软雅黑" panose="020B0503020204020204" charset="-122"/>
                <a:ea typeface="微软雅黑" panose="020B0503020204020204" charset="-122"/>
              </a:rPr>
              <a:t>当主题数目为</a:t>
            </a:r>
            <a:r>
              <a:rPr lang="en-US" altLang="zh-CN" sz="1400">
                <a:solidFill>
                  <a:srgbClr val="C00000"/>
                </a:solidFill>
                <a:latin typeface="微软雅黑" panose="020B0503020204020204" charset="-122"/>
                <a:ea typeface="微软雅黑" panose="020B0503020204020204" charset="-122"/>
              </a:rPr>
              <a:t>10</a:t>
            </a:r>
            <a:r>
              <a:rPr lang="zh-CN" altLang="en-US" sz="1400">
                <a:solidFill>
                  <a:srgbClr val="C00000"/>
                </a:solidFill>
                <a:latin typeface="微软雅黑" panose="020B0503020204020204" charset="-122"/>
                <a:ea typeface="微软雅黑" panose="020B0503020204020204" charset="-122"/>
              </a:rPr>
              <a:t>个左右时分类精度最高。</a:t>
            </a:r>
          </a:p>
          <a:p>
            <a:pPr marL="171450" indent="-171450" fontAlgn="auto">
              <a:lnSpc>
                <a:spcPct val="130000"/>
              </a:lnSpc>
              <a:buFont typeface="Arial" panose="020B0604020202020204" pitchFamily="34" charset="0"/>
              <a:buChar char="•"/>
            </a:pPr>
            <a:endParaRPr lang="zh-CN" altLang="en-US" sz="1400">
              <a:latin typeface="微软雅黑" panose="020B0503020204020204" charset="-122"/>
              <a:ea typeface="微软雅黑" panose="020B0503020204020204" charset="-122"/>
            </a:endParaRPr>
          </a:p>
          <a:p>
            <a:pPr marL="171450" indent="-171450" fontAlgn="auto">
              <a:lnSpc>
                <a:spcPct val="130000"/>
              </a:lnSpc>
              <a:buFont typeface="Arial" panose="020B0604020202020204" pitchFamily="34" charset="0"/>
              <a:buChar char="•"/>
            </a:pPr>
            <a:r>
              <a:rPr lang="zh-CN" altLang="en-US" sz="1400">
                <a:latin typeface="微软雅黑" panose="020B0503020204020204" charset="-122"/>
                <a:ea typeface="微软雅黑" panose="020B0503020204020204" charset="-122"/>
              </a:rPr>
              <a:t>原因分析：</a:t>
            </a:r>
          </a:p>
          <a:p>
            <a:pPr marL="628650" lvl="1" indent="-171450" fontAlgn="auto">
              <a:lnSpc>
                <a:spcPct val="130000"/>
              </a:lnSpc>
              <a:buFont typeface="Arial" panose="020B0604020202020204" pitchFamily="34" charset="0"/>
              <a:buChar char="•"/>
            </a:pPr>
            <a:r>
              <a:rPr lang="zh-CN" altLang="en-US" sz="1400">
                <a:latin typeface="微软雅黑" panose="020B0503020204020204" charset="-122"/>
                <a:ea typeface="微软雅黑" panose="020B0503020204020204" charset="-122"/>
              </a:rPr>
              <a:t>当</a:t>
            </a:r>
            <a:r>
              <a:rPr lang="zh-CN" altLang="en-US" sz="1400">
                <a:solidFill>
                  <a:srgbClr val="C00000"/>
                </a:solidFill>
                <a:latin typeface="微软雅黑" panose="020B0503020204020204" charset="-122"/>
                <a:ea typeface="微软雅黑" panose="020B0503020204020204" charset="-122"/>
              </a:rPr>
              <a:t>主题数目太多时</a:t>
            </a:r>
            <a:r>
              <a:rPr lang="zh-CN" altLang="en-US" sz="1400">
                <a:latin typeface="微软雅黑" panose="020B0503020204020204" charset="-122"/>
                <a:ea typeface="微软雅黑" panose="020B0503020204020204" charset="-122"/>
              </a:rPr>
              <a:t>，样本</a:t>
            </a:r>
            <a:r>
              <a:rPr lang="zh-CN" altLang="en-US" sz="1400">
                <a:solidFill>
                  <a:srgbClr val="C00000"/>
                </a:solidFill>
                <a:latin typeface="微软雅黑" panose="020B0503020204020204" charset="-122"/>
                <a:ea typeface="微软雅黑" panose="020B0503020204020204" charset="-122"/>
              </a:rPr>
              <a:t>维度太高</a:t>
            </a:r>
            <a:r>
              <a:rPr lang="zh-CN" altLang="en-US" sz="1400">
                <a:latin typeface="微软雅黑" panose="020B0503020204020204" charset="-122"/>
                <a:ea typeface="微软雅黑" panose="020B0503020204020204" charset="-122"/>
              </a:rPr>
              <a:t>，再样本数目较少的情况下（本研究中场景数目为</a:t>
            </a:r>
            <a:r>
              <a:rPr lang="en-US" altLang="zh-CN" sz="1400">
                <a:latin typeface="微软雅黑" panose="020B0503020204020204" charset="-122"/>
                <a:ea typeface="微软雅黑" panose="020B0503020204020204" charset="-122"/>
              </a:rPr>
              <a:t>593</a:t>
            </a:r>
            <a:r>
              <a:rPr lang="zh-CN" altLang="en-US" sz="1400">
                <a:latin typeface="微软雅黑" panose="020B0503020204020204" charset="-122"/>
                <a:ea typeface="微软雅黑" panose="020B0503020204020204" charset="-122"/>
              </a:rPr>
              <a:t>）模型</a:t>
            </a:r>
            <a:r>
              <a:rPr lang="zh-CN" altLang="en-US" sz="1400" b="1">
                <a:latin typeface="微软雅黑" panose="020B0503020204020204" charset="-122"/>
                <a:ea typeface="微软雅黑" panose="020B0503020204020204" charset="-122"/>
              </a:rPr>
              <a:t>不收敛</a:t>
            </a:r>
            <a:r>
              <a:rPr lang="zh-CN" altLang="en-US" sz="1400">
                <a:latin typeface="微软雅黑" panose="020B0503020204020204" charset="-122"/>
                <a:ea typeface="微软雅黑" panose="020B0503020204020204" charset="-122"/>
              </a:rPr>
              <a:t>。</a:t>
            </a:r>
          </a:p>
          <a:p>
            <a:pPr marL="628650" lvl="1" indent="-171450" fontAlgn="auto">
              <a:lnSpc>
                <a:spcPct val="130000"/>
              </a:lnSpc>
              <a:buFont typeface="Arial" panose="020B0604020202020204" pitchFamily="34" charset="0"/>
              <a:buChar char="•"/>
            </a:pPr>
            <a:r>
              <a:rPr lang="zh-CN" altLang="en-US" sz="1400">
                <a:latin typeface="微软雅黑" panose="020B0503020204020204" charset="-122"/>
                <a:ea typeface="微软雅黑" panose="020B0503020204020204" charset="-122"/>
              </a:rPr>
              <a:t>当</a:t>
            </a:r>
            <a:r>
              <a:rPr lang="zh-CN" altLang="en-US" sz="1400">
                <a:solidFill>
                  <a:srgbClr val="C00000"/>
                </a:solidFill>
                <a:latin typeface="微软雅黑" panose="020B0503020204020204" charset="-122"/>
                <a:ea typeface="微软雅黑" panose="020B0503020204020204" charset="-122"/>
              </a:rPr>
              <a:t>主题数目太少时</a:t>
            </a:r>
            <a:r>
              <a:rPr lang="zh-CN" altLang="en-US" sz="1400">
                <a:latin typeface="微软雅黑" panose="020B0503020204020204" charset="-122"/>
                <a:ea typeface="微软雅黑" panose="020B0503020204020204" charset="-122"/>
              </a:rPr>
              <a:t>，样本信息描述不全，模型</a:t>
            </a:r>
            <a:r>
              <a:rPr lang="zh-CN" altLang="en-US" sz="1400" b="1">
                <a:latin typeface="微软雅黑" panose="020B0503020204020204" charset="-122"/>
                <a:ea typeface="微软雅黑" panose="020B0503020204020204" charset="-122"/>
              </a:rPr>
              <a:t>欠拟合</a:t>
            </a:r>
            <a:r>
              <a:rPr lang="zh-CN" altLang="en-US" sz="1400">
                <a:latin typeface="微软雅黑" panose="020B0503020204020204" charset="-122"/>
                <a:ea typeface="微软雅黑" panose="020B0503020204020204" charset="-122"/>
              </a:rPr>
              <a:t>。</a:t>
            </a:r>
          </a:p>
        </p:txBody>
      </p:sp>
      <p:sp>
        <p:nvSpPr>
          <p:cNvPr id="22" name=" 135">
            <a:extLst>
              <a:ext uri="{FF2B5EF4-FFF2-40B4-BE49-F238E27FC236}">
                <a16:creationId xmlns:a16="http://schemas.microsoft.com/office/drawing/2014/main" xmlns="" id="{3CDA0E03-6154-49EF-A80A-DAAF03B3C888}"/>
              </a:ext>
            </a:extLst>
          </p:cNvPr>
          <p:cNvSpPr/>
          <p:nvPr/>
        </p:nvSpPr>
        <p:spPr>
          <a:xfrm rot="8340000">
            <a:off x="5641340" y="2165350"/>
            <a:ext cx="447675" cy="19050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a:extLst>
              <a:ext uri="{FF2B5EF4-FFF2-40B4-BE49-F238E27FC236}">
                <a16:creationId xmlns:a16="http://schemas.microsoft.com/office/drawing/2014/main" xmlns="" id="{980DC0CA-FC17-45C0-AE73-74DCA9059A5B}"/>
              </a:ext>
            </a:extLst>
          </p:cNvPr>
          <p:cNvSpPr txBox="1"/>
          <p:nvPr/>
        </p:nvSpPr>
        <p:spPr>
          <a:xfrm>
            <a:off x="876687" y="149590"/>
            <a:ext cx="381226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4.3. </a:t>
            </a:r>
            <a:r>
              <a:rPr lang="zh-CN" altLang="en-US" sz="2800" b="1" dirty="0">
                <a:latin typeface="微软雅黑" panose="020B0503020204020204" pitchFamily="34" charset="-122"/>
                <a:ea typeface="微软雅黑" panose="020B0503020204020204" pitchFamily="34" charset="-122"/>
              </a:rPr>
              <a:t>土地利用场景分类</a:t>
            </a:r>
          </a:p>
        </p:txBody>
      </p:sp>
    </p:spTree>
    <p:extLst>
      <p:ext uri="{BB962C8B-B14F-4D97-AF65-F5344CB8AC3E}">
        <p14:creationId xmlns:p14="http://schemas.microsoft.com/office/powerpoint/2010/main" val="1596483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585F01C1-8786-4556-8161-A3D78C753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8D0D3B9E-C63F-4712-953F-133B9133095F}"/>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AC31D698-0E8D-4E5E-B86F-A7D41F3585D3}"/>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46A3F110-12D2-4832-AC83-6050BD7C1F67}"/>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1">
            <a:extLst>
              <a:ext uri="{FF2B5EF4-FFF2-40B4-BE49-F238E27FC236}">
                <a16:creationId xmlns:a16="http://schemas.microsoft.com/office/drawing/2014/main" xmlns="" id="{2EAB879E-A366-484F-BD66-0BB41C4E9910}"/>
              </a:ext>
            </a:extLst>
          </p:cNvPr>
          <p:cNvSpPr txBox="1"/>
          <p:nvPr/>
        </p:nvSpPr>
        <p:spPr>
          <a:xfrm>
            <a:off x="3549274" y="2382695"/>
            <a:ext cx="5048187" cy="923330"/>
          </a:xfrm>
          <a:prstGeom prst="rect">
            <a:avLst/>
          </a:prstGeom>
          <a:noFill/>
        </p:spPr>
        <p:txBody>
          <a:bodyPr wrap="square" rtlCol="0">
            <a:spAutoFit/>
          </a:bodyPr>
          <a:lstStyle/>
          <a:p>
            <a:pPr marL="0" lvl="1"/>
            <a:r>
              <a:rPr lang="zh-CN" altLang="en-US" sz="5400" dirty="0">
                <a:solidFill>
                  <a:srgbClr val="014924"/>
                </a:solidFill>
                <a:latin typeface="Arial" panose="020B0604020202020204" pitchFamily="34" charset="0"/>
                <a:ea typeface="微软雅黑" panose="020B0503020204020204" pitchFamily="34" charset="-122"/>
                <a:cs typeface="+mn-ea"/>
                <a:sym typeface="Arial" panose="020B0604020202020204" pitchFamily="34" charset="0"/>
              </a:rPr>
              <a:t>结论</a:t>
            </a:r>
            <a:endParaRPr lang="zh-CN" altLang="en-US" sz="5062" b="1" spc="422" dirty="0">
              <a:solidFill>
                <a:srgbClr val="014924"/>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9" name="直接连接符 8">
            <a:extLst>
              <a:ext uri="{FF2B5EF4-FFF2-40B4-BE49-F238E27FC236}">
                <a16:creationId xmlns:a16="http://schemas.microsoft.com/office/drawing/2014/main" xmlns="" id="{5F00F730-D912-49A5-A7AC-B6CD2767618E}"/>
              </a:ext>
            </a:extLst>
          </p:cNvPr>
          <p:cNvCxnSpPr/>
          <p:nvPr/>
        </p:nvCxnSpPr>
        <p:spPr>
          <a:xfrm flipV="1">
            <a:off x="3245529" y="1572665"/>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2">
            <a:extLst>
              <a:ext uri="{FF2B5EF4-FFF2-40B4-BE49-F238E27FC236}">
                <a16:creationId xmlns:a16="http://schemas.microsoft.com/office/drawing/2014/main" xmlns="" id="{C0FCE567-6051-443C-9229-3C602C742DFC}"/>
              </a:ext>
            </a:extLst>
          </p:cNvPr>
          <p:cNvSpPr txBox="1"/>
          <p:nvPr/>
        </p:nvSpPr>
        <p:spPr>
          <a:xfrm>
            <a:off x="1392320" y="4354401"/>
            <a:ext cx="1269470" cy="346249"/>
          </a:xfrm>
          <a:prstGeom prst="rect">
            <a:avLst/>
          </a:prstGeom>
          <a:solidFill>
            <a:srgbClr val="014924"/>
          </a:solidFill>
        </p:spPr>
        <p:txBody>
          <a:bodyPr wrap="square" lIns="0" tIns="0" rIns="0" bIns="0" rtlCol="0">
            <a:spAutoFit/>
          </a:bodyPr>
          <a:lstStyle/>
          <a:p>
            <a:pPr algn="ctr"/>
            <a:r>
              <a:rPr lang="en-US" altLang="zh-CN"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 05</a:t>
            </a:r>
            <a:endPar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组合 13">
            <a:extLst>
              <a:ext uri="{FF2B5EF4-FFF2-40B4-BE49-F238E27FC236}">
                <a16:creationId xmlns:a16="http://schemas.microsoft.com/office/drawing/2014/main" xmlns="" id="{81275BAD-1599-4141-9672-A995E411ABBB}"/>
              </a:ext>
            </a:extLst>
          </p:cNvPr>
          <p:cNvGrpSpPr/>
          <p:nvPr/>
        </p:nvGrpSpPr>
        <p:grpSpPr>
          <a:xfrm>
            <a:off x="1112328" y="2365804"/>
            <a:ext cx="1829454" cy="1829454"/>
            <a:chOff x="2262782" y="1446400"/>
            <a:chExt cx="1301106" cy="1301106"/>
          </a:xfrm>
          <a:solidFill>
            <a:srgbClr val="014924"/>
          </a:solidFill>
        </p:grpSpPr>
        <p:sp>
          <p:nvSpPr>
            <p:cNvPr id="15" name="椭圆 14">
              <a:extLst>
                <a:ext uri="{FF2B5EF4-FFF2-40B4-BE49-F238E27FC236}">
                  <a16:creationId xmlns:a16="http://schemas.microsoft.com/office/drawing/2014/main" xmlns="" id="{6DA6D6F4-094E-47B7-B46B-D159159EDB43}"/>
                </a:ext>
              </a:extLst>
            </p:cNvPr>
            <p:cNvSpPr/>
            <p:nvPr/>
          </p:nvSpPr>
          <p:spPr>
            <a:xfrm>
              <a:off x="2262782" y="1446400"/>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KSO_Shape">
              <a:extLst>
                <a:ext uri="{FF2B5EF4-FFF2-40B4-BE49-F238E27FC236}">
                  <a16:creationId xmlns:a16="http://schemas.microsoft.com/office/drawing/2014/main" xmlns="" id="{8932695D-0DB9-4E09-936A-744DED630742}"/>
                </a:ext>
              </a:extLst>
            </p:cNvPr>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234680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sp>
        <p:nvSpPr>
          <p:cNvPr id="37" name="Freeform 6"/>
          <p:cNvSpPr>
            <a:spLocks/>
          </p:cNvSpPr>
          <p:nvPr/>
        </p:nvSpPr>
        <p:spPr bwMode="auto">
          <a:xfrm>
            <a:off x="706" y="4710744"/>
            <a:ext cx="9143294" cy="1310312"/>
          </a:xfrm>
          <a:custGeom>
            <a:avLst/>
            <a:gdLst>
              <a:gd name="T0" fmla="*/ 5699 w 5699"/>
              <a:gd name="T1" fmla="*/ 0 h 581"/>
              <a:gd name="T2" fmla="*/ 5699 w 5699"/>
              <a:gd name="T3" fmla="*/ 141 h 581"/>
              <a:gd name="T4" fmla="*/ 5473 w 5699"/>
              <a:gd name="T5" fmla="*/ 202 h 581"/>
              <a:gd name="T6" fmla="*/ 5238 w 5699"/>
              <a:gd name="T7" fmla="*/ 258 h 581"/>
              <a:gd name="T8" fmla="*/ 4996 w 5699"/>
              <a:gd name="T9" fmla="*/ 310 h 581"/>
              <a:gd name="T10" fmla="*/ 4745 w 5699"/>
              <a:gd name="T11" fmla="*/ 357 h 581"/>
              <a:gd name="T12" fmla="*/ 4485 w 5699"/>
              <a:gd name="T13" fmla="*/ 399 h 581"/>
              <a:gd name="T14" fmla="*/ 4217 w 5699"/>
              <a:gd name="T15" fmla="*/ 437 h 581"/>
              <a:gd name="T16" fmla="*/ 3942 w 5699"/>
              <a:gd name="T17" fmla="*/ 470 h 581"/>
              <a:gd name="T18" fmla="*/ 3658 w 5699"/>
              <a:gd name="T19" fmla="*/ 500 h 581"/>
              <a:gd name="T20" fmla="*/ 3368 w 5699"/>
              <a:gd name="T21" fmla="*/ 524 h 581"/>
              <a:gd name="T22" fmla="*/ 3068 w 5699"/>
              <a:gd name="T23" fmla="*/ 545 h 581"/>
              <a:gd name="T24" fmla="*/ 2760 w 5699"/>
              <a:gd name="T25" fmla="*/ 561 h 581"/>
              <a:gd name="T26" fmla="*/ 2443 w 5699"/>
              <a:gd name="T27" fmla="*/ 571 h 581"/>
              <a:gd name="T28" fmla="*/ 2119 w 5699"/>
              <a:gd name="T29" fmla="*/ 578 h 581"/>
              <a:gd name="T30" fmla="*/ 1787 w 5699"/>
              <a:gd name="T31" fmla="*/ 581 h 581"/>
              <a:gd name="T32" fmla="*/ 1445 w 5699"/>
              <a:gd name="T33" fmla="*/ 580 h 581"/>
              <a:gd name="T34" fmla="*/ 1095 w 5699"/>
              <a:gd name="T35" fmla="*/ 573 h 581"/>
              <a:gd name="T36" fmla="*/ 738 w 5699"/>
              <a:gd name="T37" fmla="*/ 561 h 581"/>
              <a:gd name="T38" fmla="*/ 375 w 5699"/>
              <a:gd name="T39" fmla="*/ 547 h 581"/>
              <a:gd name="T40" fmla="*/ 0 w 5699"/>
              <a:gd name="T41" fmla="*/ 526 h 581"/>
              <a:gd name="T42" fmla="*/ 0 w 5699"/>
              <a:gd name="T43" fmla="*/ 503 h 581"/>
              <a:gd name="T44" fmla="*/ 394 w 5699"/>
              <a:gd name="T45" fmla="*/ 515 h 581"/>
              <a:gd name="T46" fmla="*/ 779 w 5699"/>
              <a:gd name="T47" fmla="*/ 524 h 581"/>
              <a:gd name="T48" fmla="*/ 1155 w 5699"/>
              <a:gd name="T49" fmla="*/ 527 h 581"/>
              <a:gd name="T50" fmla="*/ 1522 w 5699"/>
              <a:gd name="T51" fmla="*/ 526 h 581"/>
              <a:gd name="T52" fmla="*/ 1879 w 5699"/>
              <a:gd name="T53" fmla="*/ 519 h 581"/>
              <a:gd name="T54" fmla="*/ 2227 w 5699"/>
              <a:gd name="T55" fmla="*/ 507 h 581"/>
              <a:gd name="T56" fmla="*/ 2567 w 5699"/>
              <a:gd name="T57" fmla="*/ 491 h 581"/>
              <a:gd name="T58" fmla="*/ 2898 w 5699"/>
              <a:gd name="T59" fmla="*/ 470 h 581"/>
              <a:gd name="T60" fmla="*/ 3218 w 5699"/>
              <a:gd name="T61" fmla="*/ 446 h 581"/>
              <a:gd name="T62" fmla="*/ 3530 w 5699"/>
              <a:gd name="T63" fmla="*/ 414 h 581"/>
              <a:gd name="T64" fmla="*/ 3832 w 5699"/>
              <a:gd name="T65" fmla="*/ 380 h 581"/>
              <a:gd name="T66" fmla="*/ 4127 w 5699"/>
              <a:gd name="T67" fmla="*/ 339 h 581"/>
              <a:gd name="T68" fmla="*/ 4412 w 5699"/>
              <a:gd name="T69" fmla="*/ 294 h 581"/>
              <a:gd name="T70" fmla="*/ 4687 w 5699"/>
              <a:gd name="T71" fmla="*/ 245 h 581"/>
              <a:gd name="T72" fmla="*/ 4954 w 5699"/>
              <a:gd name="T73" fmla="*/ 192 h 581"/>
              <a:gd name="T74" fmla="*/ 5211 w 5699"/>
              <a:gd name="T75" fmla="*/ 132 h 581"/>
              <a:gd name="T76" fmla="*/ 5459 w 5699"/>
              <a:gd name="T77" fmla="*/ 68 h 581"/>
              <a:gd name="T78" fmla="*/ 5699 w 5699"/>
              <a:gd name="T7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99" h="581">
                <a:moveTo>
                  <a:pt x="5699" y="0"/>
                </a:moveTo>
                <a:lnTo>
                  <a:pt x="5699" y="141"/>
                </a:lnTo>
                <a:lnTo>
                  <a:pt x="5473" y="202"/>
                </a:lnTo>
                <a:lnTo>
                  <a:pt x="5238" y="258"/>
                </a:lnTo>
                <a:lnTo>
                  <a:pt x="4996" y="310"/>
                </a:lnTo>
                <a:lnTo>
                  <a:pt x="4745" y="357"/>
                </a:lnTo>
                <a:lnTo>
                  <a:pt x="4485" y="399"/>
                </a:lnTo>
                <a:lnTo>
                  <a:pt x="4217" y="437"/>
                </a:lnTo>
                <a:lnTo>
                  <a:pt x="3942" y="470"/>
                </a:lnTo>
                <a:lnTo>
                  <a:pt x="3658" y="500"/>
                </a:lnTo>
                <a:lnTo>
                  <a:pt x="3368" y="524"/>
                </a:lnTo>
                <a:lnTo>
                  <a:pt x="3068" y="545"/>
                </a:lnTo>
                <a:lnTo>
                  <a:pt x="2760" y="561"/>
                </a:lnTo>
                <a:lnTo>
                  <a:pt x="2443" y="571"/>
                </a:lnTo>
                <a:lnTo>
                  <a:pt x="2119" y="578"/>
                </a:lnTo>
                <a:lnTo>
                  <a:pt x="1787" y="581"/>
                </a:lnTo>
                <a:lnTo>
                  <a:pt x="1445" y="580"/>
                </a:lnTo>
                <a:lnTo>
                  <a:pt x="1095" y="573"/>
                </a:lnTo>
                <a:lnTo>
                  <a:pt x="738" y="561"/>
                </a:lnTo>
                <a:lnTo>
                  <a:pt x="375" y="547"/>
                </a:lnTo>
                <a:lnTo>
                  <a:pt x="0" y="526"/>
                </a:lnTo>
                <a:lnTo>
                  <a:pt x="0" y="503"/>
                </a:lnTo>
                <a:lnTo>
                  <a:pt x="394" y="515"/>
                </a:lnTo>
                <a:lnTo>
                  <a:pt x="779" y="524"/>
                </a:lnTo>
                <a:lnTo>
                  <a:pt x="1155" y="527"/>
                </a:lnTo>
                <a:lnTo>
                  <a:pt x="1522" y="526"/>
                </a:lnTo>
                <a:lnTo>
                  <a:pt x="1879" y="519"/>
                </a:lnTo>
                <a:lnTo>
                  <a:pt x="2227" y="507"/>
                </a:lnTo>
                <a:lnTo>
                  <a:pt x="2567" y="491"/>
                </a:lnTo>
                <a:lnTo>
                  <a:pt x="2898" y="470"/>
                </a:lnTo>
                <a:lnTo>
                  <a:pt x="3218" y="446"/>
                </a:lnTo>
                <a:lnTo>
                  <a:pt x="3530" y="414"/>
                </a:lnTo>
                <a:lnTo>
                  <a:pt x="3832" y="380"/>
                </a:lnTo>
                <a:lnTo>
                  <a:pt x="4127" y="339"/>
                </a:lnTo>
                <a:lnTo>
                  <a:pt x="4412" y="294"/>
                </a:lnTo>
                <a:lnTo>
                  <a:pt x="4687" y="245"/>
                </a:lnTo>
                <a:lnTo>
                  <a:pt x="4954" y="192"/>
                </a:lnTo>
                <a:lnTo>
                  <a:pt x="5211" y="132"/>
                </a:lnTo>
                <a:lnTo>
                  <a:pt x="5459" y="68"/>
                </a:lnTo>
                <a:lnTo>
                  <a:pt x="5699" y="0"/>
                </a:lnTo>
                <a:close/>
              </a:path>
            </a:pathLst>
          </a:custGeom>
          <a:solidFill>
            <a:srgbClr val="014924"/>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8" name="Freeform 11"/>
          <p:cNvSpPr>
            <a:spLocks/>
          </p:cNvSpPr>
          <p:nvPr/>
        </p:nvSpPr>
        <p:spPr bwMode="auto">
          <a:xfrm>
            <a:off x="-2911" y="899098"/>
            <a:ext cx="9143294" cy="2320673"/>
          </a:xfrm>
          <a:custGeom>
            <a:avLst/>
            <a:gdLst>
              <a:gd name="T0" fmla="*/ 4995 w 5699"/>
              <a:gd name="T1" fmla="*/ 0 h 1029"/>
              <a:gd name="T2" fmla="*/ 5344 w 5699"/>
              <a:gd name="T3" fmla="*/ 3 h 1029"/>
              <a:gd name="T4" fmla="*/ 5699 w 5699"/>
              <a:gd name="T5" fmla="*/ 12 h 1029"/>
              <a:gd name="T6" fmla="*/ 5699 w 5699"/>
              <a:gd name="T7" fmla="*/ 43 h 1029"/>
              <a:gd name="T8" fmla="*/ 5324 w 5699"/>
              <a:gd name="T9" fmla="*/ 45 h 1029"/>
              <a:gd name="T10" fmla="*/ 4959 w 5699"/>
              <a:gd name="T11" fmla="*/ 52 h 1029"/>
              <a:gd name="T12" fmla="*/ 4602 w 5699"/>
              <a:gd name="T13" fmla="*/ 66 h 1029"/>
              <a:gd name="T14" fmla="*/ 4254 w 5699"/>
              <a:gd name="T15" fmla="*/ 85 h 1029"/>
              <a:gd name="T16" fmla="*/ 3912 w 5699"/>
              <a:gd name="T17" fmla="*/ 109 h 1029"/>
              <a:gd name="T18" fmla="*/ 3580 w 5699"/>
              <a:gd name="T19" fmla="*/ 139 h 1029"/>
              <a:gd name="T20" fmla="*/ 3256 w 5699"/>
              <a:gd name="T21" fmla="*/ 174 h 1029"/>
              <a:gd name="T22" fmla="*/ 2939 w 5699"/>
              <a:gd name="T23" fmla="*/ 214 h 1029"/>
              <a:gd name="T24" fmla="*/ 2631 w 5699"/>
              <a:gd name="T25" fmla="*/ 261 h 1029"/>
              <a:gd name="T26" fmla="*/ 2331 w 5699"/>
              <a:gd name="T27" fmla="*/ 313 h 1029"/>
              <a:gd name="T28" fmla="*/ 2039 w 5699"/>
              <a:gd name="T29" fmla="*/ 371 h 1029"/>
              <a:gd name="T30" fmla="*/ 1757 w 5699"/>
              <a:gd name="T31" fmla="*/ 433 h 1029"/>
              <a:gd name="T32" fmla="*/ 1480 w 5699"/>
              <a:gd name="T33" fmla="*/ 501 h 1029"/>
              <a:gd name="T34" fmla="*/ 1214 w 5699"/>
              <a:gd name="T35" fmla="*/ 576 h 1029"/>
              <a:gd name="T36" fmla="*/ 954 w 5699"/>
              <a:gd name="T37" fmla="*/ 654 h 1029"/>
              <a:gd name="T38" fmla="*/ 703 w 5699"/>
              <a:gd name="T39" fmla="*/ 740 h 1029"/>
              <a:gd name="T40" fmla="*/ 461 w 5699"/>
              <a:gd name="T41" fmla="*/ 830 h 1029"/>
              <a:gd name="T42" fmla="*/ 226 w 5699"/>
              <a:gd name="T43" fmla="*/ 926 h 1029"/>
              <a:gd name="T44" fmla="*/ 0 w 5699"/>
              <a:gd name="T45" fmla="*/ 1029 h 1029"/>
              <a:gd name="T46" fmla="*/ 0 w 5699"/>
              <a:gd name="T47" fmla="*/ 832 h 1029"/>
              <a:gd name="T48" fmla="*/ 214 w 5699"/>
              <a:gd name="T49" fmla="*/ 741 h 1029"/>
              <a:gd name="T50" fmla="*/ 437 w 5699"/>
              <a:gd name="T51" fmla="*/ 656 h 1029"/>
              <a:gd name="T52" fmla="*/ 667 w 5699"/>
              <a:gd name="T53" fmla="*/ 576 h 1029"/>
              <a:gd name="T54" fmla="*/ 904 w 5699"/>
              <a:gd name="T55" fmla="*/ 501 h 1029"/>
              <a:gd name="T56" fmla="*/ 1147 w 5699"/>
              <a:gd name="T57" fmla="*/ 432 h 1029"/>
              <a:gd name="T58" fmla="*/ 1400 w 5699"/>
              <a:gd name="T59" fmla="*/ 367 h 1029"/>
              <a:gd name="T60" fmla="*/ 1659 w 5699"/>
              <a:gd name="T61" fmla="*/ 308 h 1029"/>
              <a:gd name="T62" fmla="*/ 1926 w 5699"/>
              <a:gd name="T63" fmla="*/ 254 h 1029"/>
              <a:gd name="T64" fmla="*/ 2199 w 5699"/>
              <a:gd name="T65" fmla="*/ 205 h 1029"/>
              <a:gd name="T66" fmla="*/ 2481 w 5699"/>
              <a:gd name="T67" fmla="*/ 162 h 1029"/>
              <a:gd name="T68" fmla="*/ 2768 w 5699"/>
              <a:gd name="T69" fmla="*/ 123 h 1029"/>
              <a:gd name="T70" fmla="*/ 3064 w 5699"/>
              <a:gd name="T71" fmla="*/ 90 h 1029"/>
              <a:gd name="T72" fmla="*/ 3367 w 5699"/>
              <a:gd name="T73" fmla="*/ 62 h 1029"/>
              <a:gd name="T74" fmla="*/ 3679 w 5699"/>
              <a:gd name="T75" fmla="*/ 40 h 1029"/>
              <a:gd name="T76" fmla="*/ 3998 w 5699"/>
              <a:gd name="T77" fmla="*/ 21 h 1029"/>
              <a:gd name="T78" fmla="*/ 4323 w 5699"/>
              <a:gd name="T79" fmla="*/ 8 h 1029"/>
              <a:gd name="T80" fmla="*/ 4656 w 5699"/>
              <a:gd name="T81" fmla="*/ 2 h 1029"/>
              <a:gd name="T82" fmla="*/ 4995 w 5699"/>
              <a:gd name="T83"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99" h="1029">
                <a:moveTo>
                  <a:pt x="4995" y="0"/>
                </a:moveTo>
                <a:lnTo>
                  <a:pt x="5344" y="3"/>
                </a:lnTo>
                <a:lnTo>
                  <a:pt x="5699" y="12"/>
                </a:lnTo>
                <a:lnTo>
                  <a:pt x="5699" y="43"/>
                </a:lnTo>
                <a:lnTo>
                  <a:pt x="5324" y="45"/>
                </a:lnTo>
                <a:lnTo>
                  <a:pt x="4959" y="52"/>
                </a:lnTo>
                <a:lnTo>
                  <a:pt x="4602" y="66"/>
                </a:lnTo>
                <a:lnTo>
                  <a:pt x="4254" y="85"/>
                </a:lnTo>
                <a:lnTo>
                  <a:pt x="3912" y="109"/>
                </a:lnTo>
                <a:lnTo>
                  <a:pt x="3580" y="139"/>
                </a:lnTo>
                <a:lnTo>
                  <a:pt x="3256" y="174"/>
                </a:lnTo>
                <a:lnTo>
                  <a:pt x="2939" y="214"/>
                </a:lnTo>
                <a:lnTo>
                  <a:pt x="2631" y="261"/>
                </a:lnTo>
                <a:lnTo>
                  <a:pt x="2331" y="313"/>
                </a:lnTo>
                <a:lnTo>
                  <a:pt x="2039" y="371"/>
                </a:lnTo>
                <a:lnTo>
                  <a:pt x="1757" y="433"/>
                </a:lnTo>
                <a:lnTo>
                  <a:pt x="1480" y="501"/>
                </a:lnTo>
                <a:lnTo>
                  <a:pt x="1214" y="576"/>
                </a:lnTo>
                <a:lnTo>
                  <a:pt x="954" y="654"/>
                </a:lnTo>
                <a:lnTo>
                  <a:pt x="703" y="740"/>
                </a:lnTo>
                <a:lnTo>
                  <a:pt x="461" y="830"/>
                </a:lnTo>
                <a:lnTo>
                  <a:pt x="226" y="926"/>
                </a:lnTo>
                <a:lnTo>
                  <a:pt x="0" y="1029"/>
                </a:lnTo>
                <a:lnTo>
                  <a:pt x="0" y="832"/>
                </a:lnTo>
                <a:lnTo>
                  <a:pt x="214" y="741"/>
                </a:lnTo>
                <a:lnTo>
                  <a:pt x="437" y="656"/>
                </a:lnTo>
                <a:lnTo>
                  <a:pt x="667" y="576"/>
                </a:lnTo>
                <a:lnTo>
                  <a:pt x="904" y="501"/>
                </a:lnTo>
                <a:lnTo>
                  <a:pt x="1147" y="432"/>
                </a:lnTo>
                <a:lnTo>
                  <a:pt x="1400" y="367"/>
                </a:lnTo>
                <a:lnTo>
                  <a:pt x="1659" y="308"/>
                </a:lnTo>
                <a:lnTo>
                  <a:pt x="1926" y="254"/>
                </a:lnTo>
                <a:lnTo>
                  <a:pt x="2199" y="205"/>
                </a:lnTo>
                <a:lnTo>
                  <a:pt x="2481" y="162"/>
                </a:lnTo>
                <a:lnTo>
                  <a:pt x="2768" y="123"/>
                </a:lnTo>
                <a:lnTo>
                  <a:pt x="3064" y="90"/>
                </a:lnTo>
                <a:lnTo>
                  <a:pt x="3367" y="62"/>
                </a:lnTo>
                <a:lnTo>
                  <a:pt x="3679" y="40"/>
                </a:lnTo>
                <a:lnTo>
                  <a:pt x="3998" y="21"/>
                </a:lnTo>
                <a:lnTo>
                  <a:pt x="4323" y="8"/>
                </a:lnTo>
                <a:lnTo>
                  <a:pt x="4656" y="2"/>
                </a:lnTo>
                <a:lnTo>
                  <a:pt x="4995" y="0"/>
                </a:lnTo>
                <a:close/>
              </a:path>
            </a:pathLst>
          </a:custGeom>
          <a:solidFill>
            <a:srgbClr val="014924"/>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9" name="矩形 259"/>
          <p:cNvSpPr>
            <a:spLocks noChangeArrowheads="1"/>
          </p:cNvSpPr>
          <p:nvPr/>
        </p:nvSpPr>
        <p:spPr bwMode="auto">
          <a:xfrm>
            <a:off x="1694425" y="2874008"/>
            <a:ext cx="5755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cap="all" dirty="0">
                <a:solidFill>
                  <a:schemeClr val="bg1">
                    <a:lumMod val="50000"/>
                  </a:schemeClr>
                </a:solidFill>
                <a:latin typeface="Arial" panose="020B0604020202020204" pitchFamily="34" charset="0"/>
                <a:cs typeface="Arial" panose="020B0604020202020204" pitchFamily="34" charset="0"/>
              </a:rPr>
              <a:t>感谢聆听，批评指导</a:t>
            </a:r>
          </a:p>
        </p:txBody>
      </p:sp>
      <p:sp>
        <p:nvSpPr>
          <p:cNvPr id="40" name="矩形 259"/>
          <p:cNvSpPr>
            <a:spLocks noChangeArrowheads="1"/>
          </p:cNvSpPr>
          <p:nvPr/>
        </p:nvSpPr>
        <p:spPr bwMode="auto">
          <a:xfrm>
            <a:off x="1898926" y="4163629"/>
            <a:ext cx="5346148"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550" cap="all" dirty="0">
                <a:solidFill>
                  <a:schemeClr val="bg1">
                    <a:lumMod val="50000"/>
                  </a:schemeClr>
                </a:solidFill>
                <a:cs typeface="Arial" panose="020B0604020202020204" pitchFamily="34" charset="0"/>
              </a:rPr>
              <a:t>Thank you to listen to criticism guidance</a:t>
            </a:r>
          </a:p>
        </p:txBody>
      </p:sp>
      <p:grpSp>
        <p:nvGrpSpPr>
          <p:cNvPr id="41" name="组合 40"/>
          <p:cNvGrpSpPr/>
          <p:nvPr/>
        </p:nvGrpSpPr>
        <p:grpSpPr>
          <a:xfrm>
            <a:off x="5995416" y="6146262"/>
            <a:ext cx="2834273" cy="386188"/>
            <a:chOff x="4315827" y="3966138"/>
            <a:chExt cx="4200986" cy="572412"/>
          </a:xfrm>
        </p:grpSpPr>
        <p:grpSp>
          <p:nvGrpSpPr>
            <p:cNvPr id="42" name="组合 41"/>
            <p:cNvGrpSpPr/>
            <p:nvPr/>
          </p:nvGrpSpPr>
          <p:grpSpPr>
            <a:xfrm>
              <a:off x="4315827" y="3966138"/>
              <a:ext cx="572414" cy="572412"/>
              <a:chOff x="1801408" y="2944628"/>
              <a:chExt cx="2090618" cy="2090618"/>
            </a:xfrm>
            <a:effectLst>
              <a:outerShdw blurRad="381000" dist="177800" dir="2460000" algn="ctr" rotWithShape="0">
                <a:srgbClr val="000000">
                  <a:alpha val="43137"/>
                </a:srgbClr>
              </a:outerShdw>
            </a:effectLst>
          </p:grpSpPr>
          <p:sp>
            <p:nvSpPr>
              <p:cNvPr id="67" name="椭圆 66"/>
              <p:cNvSpPr/>
              <p:nvPr/>
            </p:nvSpPr>
            <p:spPr>
              <a:xfrm>
                <a:off x="1801408" y="2944628"/>
                <a:ext cx="2090618" cy="2090618"/>
              </a:xfrm>
              <a:prstGeom prst="ellipse">
                <a:avLst/>
              </a:prstGeom>
              <a:gradFill flip="none" rotWithShape="1">
                <a:gsLst>
                  <a:gs pos="0">
                    <a:schemeClr val="bg1">
                      <a:lumMod val="85000"/>
                    </a:schemeClr>
                  </a:gs>
                  <a:gs pos="100000">
                    <a:schemeClr val="bg1"/>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椭圆 67"/>
              <p:cNvSpPr/>
              <p:nvPr/>
            </p:nvSpPr>
            <p:spPr>
              <a:xfrm>
                <a:off x="1842427" y="2985647"/>
                <a:ext cx="2008580" cy="2008580"/>
              </a:xfrm>
              <a:prstGeom prst="ellipse">
                <a:avLst/>
              </a:prstGeom>
              <a:gradFill flip="none" rotWithShape="1">
                <a:gsLst>
                  <a:gs pos="100000">
                    <a:schemeClr val="bg1">
                      <a:lumMod val="85000"/>
                    </a:schemeClr>
                  </a:gs>
                  <a:gs pos="0">
                    <a:schemeClr val="bg1"/>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椭圆 68"/>
              <p:cNvSpPr/>
              <p:nvPr/>
            </p:nvSpPr>
            <p:spPr>
              <a:xfrm>
                <a:off x="2069880" y="3213100"/>
                <a:ext cx="1553674" cy="1553674"/>
              </a:xfrm>
              <a:prstGeom prst="ellipse">
                <a:avLst/>
              </a:prstGeom>
              <a:solidFill>
                <a:srgbClr val="014924">
                  <a:alpha val="20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组合 42"/>
            <p:cNvGrpSpPr/>
            <p:nvPr/>
          </p:nvGrpSpPr>
          <p:grpSpPr>
            <a:xfrm>
              <a:off x="5222970" y="3966138"/>
              <a:ext cx="572414" cy="572412"/>
              <a:chOff x="1801408" y="2944628"/>
              <a:chExt cx="2090618" cy="2090618"/>
            </a:xfrm>
            <a:effectLst>
              <a:outerShdw blurRad="381000" dist="177800" dir="2460000" algn="ctr" rotWithShape="0">
                <a:srgbClr val="000000">
                  <a:alpha val="43137"/>
                </a:srgbClr>
              </a:outerShdw>
            </a:effectLst>
          </p:grpSpPr>
          <p:sp>
            <p:nvSpPr>
              <p:cNvPr id="64" name="椭圆 63"/>
              <p:cNvSpPr/>
              <p:nvPr/>
            </p:nvSpPr>
            <p:spPr>
              <a:xfrm>
                <a:off x="1801408" y="2944628"/>
                <a:ext cx="2090618" cy="2090618"/>
              </a:xfrm>
              <a:prstGeom prst="ellipse">
                <a:avLst/>
              </a:prstGeom>
              <a:gradFill flip="none" rotWithShape="1">
                <a:gsLst>
                  <a:gs pos="0">
                    <a:schemeClr val="bg1">
                      <a:lumMod val="85000"/>
                    </a:schemeClr>
                  </a:gs>
                  <a:gs pos="100000">
                    <a:schemeClr val="bg1"/>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椭圆 64"/>
              <p:cNvSpPr/>
              <p:nvPr/>
            </p:nvSpPr>
            <p:spPr>
              <a:xfrm>
                <a:off x="1842427" y="2985647"/>
                <a:ext cx="2008580" cy="2008580"/>
              </a:xfrm>
              <a:prstGeom prst="ellipse">
                <a:avLst/>
              </a:prstGeom>
              <a:gradFill flip="none" rotWithShape="1">
                <a:gsLst>
                  <a:gs pos="100000">
                    <a:schemeClr val="bg1">
                      <a:lumMod val="85000"/>
                    </a:schemeClr>
                  </a:gs>
                  <a:gs pos="0">
                    <a:schemeClr val="bg1"/>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椭圆 65"/>
              <p:cNvSpPr/>
              <p:nvPr/>
            </p:nvSpPr>
            <p:spPr>
              <a:xfrm>
                <a:off x="2069880" y="3213100"/>
                <a:ext cx="1553674" cy="1553674"/>
              </a:xfrm>
              <a:prstGeom prst="ellipse">
                <a:avLst/>
              </a:prstGeom>
              <a:solidFill>
                <a:srgbClr val="014924">
                  <a:alpha val="40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组合 43"/>
            <p:cNvGrpSpPr/>
            <p:nvPr/>
          </p:nvGrpSpPr>
          <p:grpSpPr>
            <a:xfrm>
              <a:off x="6130113" y="3966138"/>
              <a:ext cx="572414" cy="572412"/>
              <a:chOff x="1801408" y="2944628"/>
              <a:chExt cx="2090618" cy="2090618"/>
            </a:xfrm>
            <a:effectLst>
              <a:outerShdw blurRad="381000" dist="177800" dir="2460000" algn="ctr" rotWithShape="0">
                <a:srgbClr val="000000">
                  <a:alpha val="43137"/>
                </a:srgbClr>
              </a:outerShdw>
            </a:effectLst>
          </p:grpSpPr>
          <p:sp>
            <p:nvSpPr>
              <p:cNvPr id="59" name="椭圆 58"/>
              <p:cNvSpPr/>
              <p:nvPr/>
            </p:nvSpPr>
            <p:spPr>
              <a:xfrm>
                <a:off x="1801408" y="2944628"/>
                <a:ext cx="2090618" cy="2090618"/>
              </a:xfrm>
              <a:prstGeom prst="ellipse">
                <a:avLst/>
              </a:prstGeom>
              <a:gradFill flip="none" rotWithShape="1">
                <a:gsLst>
                  <a:gs pos="0">
                    <a:schemeClr val="bg1">
                      <a:lumMod val="85000"/>
                    </a:schemeClr>
                  </a:gs>
                  <a:gs pos="100000">
                    <a:schemeClr val="bg1"/>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椭圆 60"/>
              <p:cNvSpPr/>
              <p:nvPr/>
            </p:nvSpPr>
            <p:spPr>
              <a:xfrm>
                <a:off x="1842427" y="2985647"/>
                <a:ext cx="2008580" cy="2008580"/>
              </a:xfrm>
              <a:prstGeom prst="ellipse">
                <a:avLst/>
              </a:prstGeom>
              <a:gradFill flip="none" rotWithShape="1">
                <a:gsLst>
                  <a:gs pos="100000">
                    <a:schemeClr val="bg1">
                      <a:lumMod val="85000"/>
                    </a:schemeClr>
                  </a:gs>
                  <a:gs pos="0">
                    <a:schemeClr val="bg1"/>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椭圆 62"/>
              <p:cNvSpPr/>
              <p:nvPr/>
            </p:nvSpPr>
            <p:spPr>
              <a:xfrm>
                <a:off x="2069880" y="3213100"/>
                <a:ext cx="1553674" cy="1553674"/>
              </a:xfrm>
              <a:prstGeom prst="ellipse">
                <a:avLst/>
              </a:prstGeom>
              <a:solidFill>
                <a:srgbClr val="014924">
                  <a:alpha val="60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5" name="组合 44"/>
            <p:cNvGrpSpPr/>
            <p:nvPr/>
          </p:nvGrpSpPr>
          <p:grpSpPr>
            <a:xfrm>
              <a:off x="7037256" y="3966138"/>
              <a:ext cx="572414" cy="572412"/>
              <a:chOff x="1801408" y="2944628"/>
              <a:chExt cx="2090618" cy="2090618"/>
            </a:xfrm>
            <a:effectLst>
              <a:outerShdw blurRad="381000" dist="177800" dir="2460000" algn="ctr" rotWithShape="0">
                <a:srgbClr val="000000">
                  <a:alpha val="43137"/>
                </a:srgbClr>
              </a:outerShdw>
            </a:effectLst>
          </p:grpSpPr>
          <p:sp>
            <p:nvSpPr>
              <p:cNvPr id="55" name="椭圆 54"/>
              <p:cNvSpPr/>
              <p:nvPr/>
            </p:nvSpPr>
            <p:spPr>
              <a:xfrm>
                <a:off x="1801408" y="2944628"/>
                <a:ext cx="2090618" cy="2090618"/>
              </a:xfrm>
              <a:prstGeom prst="ellipse">
                <a:avLst/>
              </a:prstGeom>
              <a:gradFill flip="none" rotWithShape="1">
                <a:gsLst>
                  <a:gs pos="0">
                    <a:schemeClr val="bg1">
                      <a:lumMod val="85000"/>
                    </a:schemeClr>
                  </a:gs>
                  <a:gs pos="100000">
                    <a:schemeClr val="bg1"/>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椭圆 56"/>
              <p:cNvSpPr/>
              <p:nvPr/>
            </p:nvSpPr>
            <p:spPr>
              <a:xfrm>
                <a:off x="1842427" y="2985647"/>
                <a:ext cx="2008580" cy="2008580"/>
              </a:xfrm>
              <a:prstGeom prst="ellipse">
                <a:avLst/>
              </a:prstGeom>
              <a:gradFill flip="none" rotWithShape="1">
                <a:gsLst>
                  <a:gs pos="100000">
                    <a:schemeClr val="bg1">
                      <a:lumMod val="85000"/>
                    </a:schemeClr>
                  </a:gs>
                  <a:gs pos="0">
                    <a:schemeClr val="bg1"/>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椭圆 57"/>
              <p:cNvSpPr/>
              <p:nvPr/>
            </p:nvSpPr>
            <p:spPr>
              <a:xfrm>
                <a:off x="2069880" y="3213100"/>
                <a:ext cx="1553674" cy="1553674"/>
              </a:xfrm>
              <a:prstGeom prst="ellipse">
                <a:avLst/>
              </a:prstGeom>
              <a:solidFill>
                <a:srgbClr val="014924">
                  <a:alpha val="80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6" name="组合 45"/>
            <p:cNvGrpSpPr/>
            <p:nvPr/>
          </p:nvGrpSpPr>
          <p:grpSpPr>
            <a:xfrm>
              <a:off x="7944399" y="3966138"/>
              <a:ext cx="572414" cy="572412"/>
              <a:chOff x="1801408" y="2944628"/>
              <a:chExt cx="2090618" cy="2090618"/>
            </a:xfrm>
            <a:effectLst>
              <a:outerShdw blurRad="381000" dist="177800" dir="2460000" algn="ctr" rotWithShape="0">
                <a:srgbClr val="000000">
                  <a:alpha val="43137"/>
                </a:srgbClr>
              </a:outerShdw>
            </a:effectLst>
          </p:grpSpPr>
          <p:sp>
            <p:nvSpPr>
              <p:cNvPr id="47" name="椭圆 46"/>
              <p:cNvSpPr/>
              <p:nvPr/>
            </p:nvSpPr>
            <p:spPr>
              <a:xfrm>
                <a:off x="1801408" y="2944628"/>
                <a:ext cx="2090618" cy="2090618"/>
              </a:xfrm>
              <a:prstGeom prst="ellipse">
                <a:avLst/>
              </a:prstGeom>
              <a:gradFill flip="none" rotWithShape="1">
                <a:gsLst>
                  <a:gs pos="0">
                    <a:schemeClr val="bg1">
                      <a:lumMod val="85000"/>
                    </a:schemeClr>
                  </a:gs>
                  <a:gs pos="100000">
                    <a:schemeClr val="bg1"/>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椭圆 47"/>
              <p:cNvSpPr/>
              <p:nvPr/>
            </p:nvSpPr>
            <p:spPr>
              <a:xfrm>
                <a:off x="1842427" y="2985647"/>
                <a:ext cx="2008580" cy="2008580"/>
              </a:xfrm>
              <a:prstGeom prst="ellipse">
                <a:avLst/>
              </a:prstGeom>
              <a:gradFill flip="none" rotWithShape="1">
                <a:gsLst>
                  <a:gs pos="100000">
                    <a:schemeClr val="bg1">
                      <a:lumMod val="85000"/>
                    </a:schemeClr>
                  </a:gs>
                  <a:gs pos="0">
                    <a:schemeClr val="bg1"/>
                  </a:gs>
                </a:gsLst>
                <a:lin ang="54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椭圆 48"/>
              <p:cNvSpPr/>
              <p:nvPr/>
            </p:nvSpPr>
            <p:spPr>
              <a:xfrm>
                <a:off x="2069880" y="3213100"/>
                <a:ext cx="1553674" cy="1553674"/>
              </a:xfrm>
              <a:prstGeom prst="ellipse">
                <a:avLst/>
              </a:prstGeom>
              <a:solidFill>
                <a:srgbClr val="01492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6600" b="1">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237895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9"/>
                                        </p:tgtEl>
                                        <p:attrNameLst>
                                          <p:attrName>ppt_y</p:attrName>
                                        </p:attrNameLst>
                                      </p:cBhvr>
                                      <p:tavLst>
                                        <p:tav tm="0">
                                          <p:val>
                                            <p:strVal val="#ppt_y"/>
                                          </p:val>
                                        </p:tav>
                                        <p:tav tm="100000">
                                          <p:val>
                                            <p:strVal val="#ppt_y"/>
                                          </p:val>
                                        </p:tav>
                                      </p:tavLst>
                                    </p:anim>
                                    <p:anim calcmode="lin" valueType="num">
                                      <p:cBhvr>
                                        <p:cTn id="17"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9"/>
                                        </p:tgtEl>
                                      </p:cBhvr>
                                    </p:animEffect>
                                  </p:childTnLst>
                                </p:cTn>
                              </p:par>
                            </p:childTnLst>
                          </p:cTn>
                        </p:par>
                        <p:par>
                          <p:cTn id="20" fill="hold">
                            <p:stCondLst>
                              <p:cond delay="190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39"/>
                                        </p:tgtEl>
                                      </p:cBhvr>
                                    </p:animEffect>
                                    <p:animScale>
                                      <p:cBhvr>
                                        <p:cTn id="23" dur="250" autoRev="1" fill="hold"/>
                                        <p:tgtEl>
                                          <p:spTgt spid="39"/>
                                        </p:tgtEl>
                                      </p:cBhvr>
                                      <p:by x="105000" y="105000"/>
                                    </p:animScale>
                                  </p:childTnLst>
                                </p:cTn>
                              </p:par>
                            </p:childTnLst>
                          </p:cTn>
                        </p:par>
                        <p:par>
                          <p:cTn id="24" fill="hold">
                            <p:stCondLst>
                              <p:cond delay="24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40"/>
                                        </p:tgtEl>
                                        <p:attrNameLst>
                                          <p:attrName>ppt_y</p:attrName>
                                        </p:attrNameLst>
                                      </p:cBhvr>
                                      <p:tavLst>
                                        <p:tav tm="0">
                                          <p:val>
                                            <p:strVal val="#ppt_y"/>
                                          </p:val>
                                        </p:tav>
                                        <p:tav tm="100000">
                                          <p:val>
                                            <p:strVal val="#ppt_y"/>
                                          </p:val>
                                        </p:tav>
                                      </p:tavLst>
                                    </p:anim>
                                    <p:anim calcmode="lin" valueType="num">
                                      <p:cBhvr>
                                        <p:cTn id="2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40"/>
                                        </p:tgtEl>
                                      </p:cBhvr>
                                    </p:animEffect>
                                  </p:childTnLst>
                                </p:cTn>
                              </p:par>
                            </p:childTnLst>
                          </p:cTn>
                        </p:par>
                        <p:par>
                          <p:cTn id="32" fill="hold">
                            <p:stCondLst>
                              <p:cond delay="4600"/>
                            </p:stCondLst>
                            <p:childTnLst>
                              <p:par>
                                <p:cTn id="33" presetID="26" presetClass="emph" presetSubtype="0" fill="hold" grpId="1" nodeType="afterEffect">
                                  <p:stCondLst>
                                    <p:cond delay="0"/>
                                  </p:stCondLst>
                                  <p:iterate type="lt">
                                    <p:tmPct val="0"/>
                                  </p:iterate>
                                  <p:childTnLst>
                                    <p:animEffect transition="out" filter="fade">
                                      <p:cBhvr>
                                        <p:cTn id="34" dur="500" tmFilter="0, 0; .2, .5; .8, .5; 1, 0"/>
                                        <p:tgtEl>
                                          <p:spTgt spid="40"/>
                                        </p:tgtEl>
                                      </p:cBhvr>
                                    </p:animEffect>
                                    <p:animScale>
                                      <p:cBhvr>
                                        <p:cTn id="35"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39" grpId="1"/>
      <p:bldP spid="40" grpId="0"/>
      <p:bldP spid="4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xmlns="" id="{F3E9DC99-ED27-4F3B-93D7-1CAA36B4DB74}"/>
              </a:ext>
            </a:extLst>
          </p:cNvPr>
          <p:cNvSpPr>
            <a:spLocks noGrp="1"/>
          </p:cNvSpPr>
          <p:nvPr>
            <p:ph idx="1"/>
          </p:nvPr>
        </p:nvSpPr>
        <p:spPr>
          <a:xfrm>
            <a:off x="508491" y="945167"/>
            <a:ext cx="8340869" cy="2483834"/>
          </a:xfrm>
        </p:spPr>
        <p:txBody>
          <a:bodyPr rtlCol="0">
            <a:normAutofit/>
          </a:bodyPr>
          <a:lstStyle/>
          <a:p>
            <a:pPr>
              <a:lnSpc>
                <a:spcPct val="130000"/>
              </a:lnSpc>
              <a:spcBef>
                <a:spcPts val="0"/>
              </a:spcBef>
              <a:spcAft>
                <a:spcPts val="1200"/>
              </a:spcAft>
            </a:pPr>
            <a:r>
              <a:rPr lang="zh-CN" altLang="en-US" sz="1800" dirty="0">
                <a:latin typeface="Cambria" panose="02040503050406030204" pitchFamily="18" charset="0"/>
                <a:ea typeface="微软雅黑" panose="020B0503020204020204" pitchFamily="34" charset="-122"/>
              </a:rPr>
              <a:t>随着越来越高的覆盖度和可用性，街景图像在各类城市研究中显示出巨大潜力，包括</a:t>
            </a:r>
            <a:r>
              <a:rPr lang="zh-CN" altLang="en-US" sz="1800" dirty="0">
                <a:solidFill>
                  <a:srgbClr val="C00000"/>
                </a:solidFill>
                <a:latin typeface="Cambria" panose="02040503050406030204" pitchFamily="18" charset="0"/>
                <a:ea typeface="微软雅黑" panose="020B0503020204020204" pitchFamily="34" charset="-122"/>
              </a:rPr>
              <a:t>街道步行能力评估</a:t>
            </a:r>
            <a:r>
              <a:rPr lang="zh-CN" altLang="en-US" sz="1600" dirty="0">
                <a:solidFill>
                  <a:srgbClr val="C00000"/>
                </a:solidFill>
                <a:latin typeface="Cambria" panose="02040503050406030204" pitchFamily="18" charset="0"/>
                <a:ea typeface="微软雅黑" panose="020B0503020204020204" pitchFamily="34" charset="-122"/>
              </a:rPr>
              <a:t> </a:t>
            </a:r>
            <a:r>
              <a:rPr lang="en-US" altLang="zh-CN" sz="1400" dirty="0">
                <a:solidFill>
                  <a:schemeClr val="bg1">
                    <a:lumMod val="50000"/>
                  </a:schemeClr>
                </a:solidFill>
                <a:latin typeface="Cambria" panose="02040503050406030204" pitchFamily="18" charset="0"/>
                <a:ea typeface="Cambria" panose="02040503050406030204" pitchFamily="18" charset="0"/>
              </a:rPr>
              <a:t>(Yin and Wang, 2016)</a:t>
            </a:r>
            <a:r>
              <a:rPr lang="zh-CN" altLang="en-US" sz="1600" dirty="0">
                <a:latin typeface="Cambria" panose="02040503050406030204" pitchFamily="18" charset="0"/>
                <a:ea typeface="微软雅黑" panose="020B0503020204020204" pitchFamily="34" charset="-122"/>
              </a:rPr>
              <a:t>，</a:t>
            </a:r>
            <a:r>
              <a:rPr lang="zh-CN" altLang="en-US" sz="1800" dirty="0">
                <a:solidFill>
                  <a:srgbClr val="C00000"/>
                </a:solidFill>
                <a:latin typeface="Cambria" panose="02040503050406030204" pitchFamily="18" charset="0"/>
                <a:ea typeface="微软雅黑" panose="020B0503020204020204" pitchFamily="34" charset="-122"/>
              </a:rPr>
              <a:t>城市绿化评估 </a:t>
            </a:r>
            <a:r>
              <a:rPr lang="en-US" altLang="zh-CN" sz="1400" dirty="0">
                <a:solidFill>
                  <a:schemeClr val="bg1">
                    <a:lumMod val="50000"/>
                  </a:schemeClr>
                </a:solidFill>
                <a:latin typeface="Cambria" panose="02040503050406030204" pitchFamily="18" charset="0"/>
                <a:ea typeface="Cambria" panose="02040503050406030204" pitchFamily="18" charset="0"/>
              </a:rPr>
              <a:t>(Li</a:t>
            </a:r>
            <a:r>
              <a:rPr lang="zh-CN" altLang="en-US" sz="1400" dirty="0">
                <a:solidFill>
                  <a:schemeClr val="bg1">
                    <a:lumMod val="50000"/>
                  </a:schemeClr>
                </a:solidFill>
                <a:latin typeface="Cambria" panose="02040503050406030204" pitchFamily="18" charset="0"/>
                <a:ea typeface="微软雅黑" panose="020B0503020204020204" pitchFamily="34" charset="-122"/>
              </a:rPr>
              <a:t> </a:t>
            </a:r>
            <a:r>
              <a:rPr lang="en-US" altLang="zh-CN" sz="1400" dirty="0">
                <a:solidFill>
                  <a:schemeClr val="bg1">
                    <a:lumMod val="50000"/>
                  </a:schemeClr>
                </a:solidFill>
                <a:latin typeface="Cambria" panose="02040503050406030204" pitchFamily="18" charset="0"/>
                <a:ea typeface="Cambria" panose="02040503050406030204" pitchFamily="18" charset="0"/>
              </a:rPr>
              <a:t>et al, 2015; Long</a:t>
            </a:r>
            <a:r>
              <a:rPr lang="zh-CN" altLang="en-US" sz="1400" dirty="0">
                <a:solidFill>
                  <a:schemeClr val="bg1">
                    <a:lumMod val="50000"/>
                  </a:schemeClr>
                </a:solidFill>
                <a:latin typeface="Cambria" panose="02040503050406030204" pitchFamily="18" charset="0"/>
                <a:ea typeface="微软雅黑" panose="020B0503020204020204" pitchFamily="34" charset="-122"/>
              </a:rPr>
              <a:t> </a:t>
            </a:r>
            <a:r>
              <a:rPr lang="en-US" altLang="zh-CN" sz="1400" dirty="0">
                <a:solidFill>
                  <a:schemeClr val="bg1">
                    <a:lumMod val="50000"/>
                  </a:schemeClr>
                </a:solidFill>
                <a:latin typeface="Cambria" panose="02040503050406030204" pitchFamily="18" charset="0"/>
                <a:ea typeface="Cambria" panose="02040503050406030204" pitchFamily="18" charset="0"/>
              </a:rPr>
              <a:t>and Liu, 2017)</a:t>
            </a:r>
            <a:r>
              <a:rPr lang="zh-CN" altLang="en-US" sz="1600" dirty="0">
                <a:latin typeface="Cambria" panose="02040503050406030204" pitchFamily="18" charset="0"/>
                <a:ea typeface="微软雅黑" panose="020B0503020204020204" pitchFamily="34" charset="-122"/>
              </a:rPr>
              <a:t>，</a:t>
            </a:r>
            <a:r>
              <a:rPr lang="zh-CN" altLang="en-US" sz="1800" dirty="0">
                <a:solidFill>
                  <a:srgbClr val="C00000"/>
                </a:solidFill>
                <a:latin typeface="Cambria" panose="02040503050406030204" pitchFamily="18" charset="0"/>
                <a:ea typeface="微软雅黑" panose="020B0503020204020204" pitchFamily="34" charset="-122"/>
              </a:rPr>
              <a:t>人口统计构成估算 </a:t>
            </a:r>
            <a:r>
              <a:rPr lang="en-US" altLang="zh-CN" sz="1400" dirty="0">
                <a:solidFill>
                  <a:schemeClr val="bg1">
                    <a:lumMod val="50000"/>
                  </a:schemeClr>
                </a:solidFill>
                <a:latin typeface="Cambria" panose="02040503050406030204" pitchFamily="18" charset="0"/>
                <a:ea typeface="Cambria" panose="02040503050406030204" pitchFamily="18" charset="0"/>
              </a:rPr>
              <a:t>(</a:t>
            </a:r>
            <a:r>
              <a:rPr lang="en-US" altLang="zh-CN" sz="1400" dirty="0" err="1">
                <a:solidFill>
                  <a:schemeClr val="bg1">
                    <a:lumMod val="50000"/>
                  </a:schemeClr>
                </a:solidFill>
                <a:latin typeface="Cambria" panose="02040503050406030204" pitchFamily="18" charset="0"/>
                <a:ea typeface="Cambria" panose="02040503050406030204" pitchFamily="18" charset="0"/>
              </a:rPr>
              <a:t>Gebru</a:t>
            </a:r>
            <a:r>
              <a:rPr lang="zh-CN" altLang="en-US" sz="1400" dirty="0">
                <a:solidFill>
                  <a:schemeClr val="bg1">
                    <a:lumMod val="50000"/>
                  </a:schemeClr>
                </a:solidFill>
                <a:latin typeface="Cambria" panose="02040503050406030204" pitchFamily="18" charset="0"/>
                <a:ea typeface="微软雅黑" panose="020B0503020204020204" pitchFamily="34" charset="-122"/>
              </a:rPr>
              <a:t> </a:t>
            </a:r>
            <a:r>
              <a:rPr lang="en-US" altLang="zh-CN" sz="1400" dirty="0">
                <a:solidFill>
                  <a:schemeClr val="bg1">
                    <a:lumMod val="50000"/>
                  </a:schemeClr>
                </a:solidFill>
                <a:latin typeface="Cambria" panose="02040503050406030204" pitchFamily="18" charset="0"/>
                <a:ea typeface="Cambria" panose="02040503050406030204" pitchFamily="18" charset="0"/>
              </a:rPr>
              <a:t>et al, 2017)</a:t>
            </a:r>
            <a:r>
              <a:rPr lang="zh-CN" altLang="en-US" sz="1600" dirty="0">
                <a:latin typeface="Cambria" panose="02040503050406030204" pitchFamily="18" charset="0"/>
                <a:ea typeface="微软雅黑" panose="020B0503020204020204" pitchFamily="34" charset="-122"/>
              </a:rPr>
              <a:t>，</a:t>
            </a:r>
            <a:r>
              <a:rPr lang="zh-CN" altLang="en-US" sz="1800" dirty="0">
                <a:solidFill>
                  <a:srgbClr val="C00000"/>
                </a:solidFill>
                <a:latin typeface="Cambria" panose="02040503050406030204" pitchFamily="18" charset="0"/>
                <a:ea typeface="微软雅黑" panose="020B0503020204020204" pitchFamily="34" charset="-122"/>
              </a:rPr>
              <a:t>土地利用分类</a:t>
            </a:r>
            <a:r>
              <a:rPr lang="zh-CN" altLang="en-US" sz="1600" dirty="0">
                <a:latin typeface="Cambria" panose="02040503050406030204" pitchFamily="18" charset="0"/>
                <a:ea typeface="微软雅黑" panose="020B0503020204020204" pitchFamily="34" charset="-122"/>
              </a:rPr>
              <a:t> </a:t>
            </a:r>
            <a:r>
              <a:rPr lang="en-US" altLang="zh-CN" sz="1400" dirty="0">
                <a:solidFill>
                  <a:schemeClr val="bg1">
                    <a:lumMod val="50000"/>
                  </a:schemeClr>
                </a:solidFill>
                <a:latin typeface="Cambria" panose="02040503050406030204" pitchFamily="18" charset="0"/>
                <a:ea typeface="Cambria" panose="02040503050406030204" pitchFamily="18" charset="0"/>
              </a:rPr>
              <a:t>(Zhang</a:t>
            </a:r>
            <a:r>
              <a:rPr lang="zh-CN" altLang="en-US" sz="1400" dirty="0">
                <a:solidFill>
                  <a:schemeClr val="bg1">
                    <a:lumMod val="50000"/>
                  </a:schemeClr>
                </a:solidFill>
                <a:latin typeface="Cambria" panose="02040503050406030204" pitchFamily="18" charset="0"/>
                <a:ea typeface="微软雅黑" panose="020B0503020204020204" pitchFamily="34" charset="-122"/>
              </a:rPr>
              <a:t> </a:t>
            </a:r>
            <a:r>
              <a:rPr lang="en-US" altLang="zh-CN" sz="1400" dirty="0">
                <a:solidFill>
                  <a:schemeClr val="bg1">
                    <a:lumMod val="50000"/>
                  </a:schemeClr>
                </a:solidFill>
                <a:latin typeface="Cambria" panose="02040503050406030204" pitchFamily="18" charset="0"/>
                <a:ea typeface="Cambria" panose="02040503050406030204" pitchFamily="18" charset="0"/>
              </a:rPr>
              <a:t>et al, 2017)</a:t>
            </a:r>
            <a:r>
              <a:rPr lang="zh-CN" altLang="en-US" sz="1600" dirty="0">
                <a:latin typeface="Cambria" panose="02040503050406030204" pitchFamily="18" charset="0"/>
                <a:ea typeface="微软雅黑" panose="020B0503020204020204" pitchFamily="34" charset="-122"/>
              </a:rPr>
              <a:t>，</a:t>
            </a:r>
            <a:r>
              <a:rPr lang="zh-CN" altLang="en-US" sz="1800" dirty="0">
                <a:solidFill>
                  <a:srgbClr val="C00000"/>
                </a:solidFill>
                <a:latin typeface="Cambria" panose="02040503050406030204" pitchFamily="18" charset="0"/>
                <a:ea typeface="微软雅黑" panose="020B0503020204020204" pitchFamily="34" charset="-122"/>
              </a:rPr>
              <a:t>城市树编目</a:t>
            </a:r>
            <a:r>
              <a:rPr lang="zh-CN" altLang="en-US" sz="1600" dirty="0">
                <a:solidFill>
                  <a:srgbClr val="C00000"/>
                </a:solidFill>
                <a:latin typeface="Cambria" panose="02040503050406030204" pitchFamily="18" charset="0"/>
                <a:ea typeface="微软雅黑" panose="020B0503020204020204" pitchFamily="34" charset="-122"/>
              </a:rPr>
              <a:t> </a:t>
            </a:r>
            <a:r>
              <a:rPr lang="en-US" altLang="zh-CN" sz="1400" dirty="0">
                <a:solidFill>
                  <a:schemeClr val="bg1">
                    <a:lumMod val="50000"/>
                  </a:schemeClr>
                </a:solidFill>
                <a:latin typeface="Cambria" panose="02040503050406030204" pitchFamily="18" charset="0"/>
                <a:ea typeface="Cambria" panose="02040503050406030204" pitchFamily="18" charset="0"/>
              </a:rPr>
              <a:t>(Wegner et al, 2016)</a:t>
            </a:r>
            <a:r>
              <a:rPr lang="zh-CN" altLang="en-US" sz="1400" dirty="0">
                <a:solidFill>
                  <a:schemeClr val="bg1">
                    <a:lumMod val="50000"/>
                  </a:schemeClr>
                </a:solidFill>
                <a:latin typeface="Cambria" panose="02040503050406030204" pitchFamily="18" charset="0"/>
                <a:ea typeface="Cambria" panose="02040503050406030204" pitchFamily="18" charset="0"/>
              </a:rPr>
              <a:t>，</a:t>
            </a:r>
            <a:r>
              <a:rPr lang="zh-CN" altLang="en-US" sz="1800" dirty="0">
                <a:solidFill>
                  <a:srgbClr val="C00000"/>
                </a:solidFill>
                <a:latin typeface="Cambria" panose="02040503050406030204" pitchFamily="18" charset="0"/>
                <a:ea typeface="微软雅黑" panose="020B0503020204020204" pitchFamily="34" charset="-122"/>
              </a:rPr>
              <a:t>空气污染制图 </a:t>
            </a:r>
            <a:r>
              <a:rPr lang="en-US" altLang="zh-CN" sz="1400" dirty="0">
                <a:solidFill>
                  <a:schemeClr val="bg1">
                    <a:lumMod val="50000"/>
                  </a:schemeClr>
                </a:solidFill>
                <a:latin typeface="Cambria" panose="02040503050406030204" pitchFamily="18" charset="0"/>
                <a:ea typeface="Cambria" panose="02040503050406030204" pitchFamily="18" charset="0"/>
              </a:rPr>
              <a:t>(Joshua et al, 2017)</a:t>
            </a:r>
            <a:r>
              <a:rPr lang="zh-CN" altLang="en-US" sz="1800" dirty="0">
                <a:latin typeface="微软雅黑" panose="020B0503020204020204" pitchFamily="34" charset="-122"/>
                <a:ea typeface="微软雅黑" panose="020B0503020204020204" pitchFamily="34" charset="-122"/>
              </a:rPr>
              <a:t>等</a:t>
            </a:r>
            <a:r>
              <a:rPr lang="zh-CN" altLang="en-US" sz="1600" dirty="0">
                <a:latin typeface="Cambria" panose="02040503050406030204" pitchFamily="18" charset="0"/>
                <a:ea typeface="微软雅黑" panose="020B0503020204020204" pitchFamily="34" charset="-122"/>
              </a:rPr>
              <a:t>。</a:t>
            </a:r>
            <a:endParaRPr lang="en-US" altLang="zh-CN" sz="1600" dirty="0">
              <a:latin typeface="Cambria" panose="02040503050406030204" pitchFamily="18" charset="0"/>
              <a:ea typeface="Cambria" panose="02040503050406030204" pitchFamily="18" charset="0"/>
            </a:endParaRPr>
          </a:p>
          <a:p>
            <a:pPr>
              <a:lnSpc>
                <a:spcPct val="130000"/>
              </a:lnSpc>
              <a:spcBef>
                <a:spcPts val="0"/>
              </a:spcBef>
              <a:spcAft>
                <a:spcPts val="1200"/>
              </a:spcAft>
            </a:pPr>
            <a:r>
              <a:rPr lang="zh-CN" altLang="en-US" sz="1800" dirty="0">
                <a:latin typeface="微软雅黑" panose="020B0503020204020204" pitchFamily="34" charset="-122"/>
                <a:ea typeface="微软雅黑" panose="020B0503020204020204" pitchFamily="34" charset="-122"/>
              </a:rPr>
              <a:t>街景图像与行人具有相似的</a:t>
            </a:r>
            <a:r>
              <a:rPr lang="zh-CN" altLang="en-US" sz="1800" dirty="0">
                <a:solidFill>
                  <a:srgbClr val="C00000"/>
                </a:solidFill>
                <a:latin typeface="微软雅黑" panose="020B0503020204020204" pitchFamily="34" charset="-122"/>
                <a:ea typeface="微软雅黑" panose="020B0503020204020204" pitchFamily="34" charset="-122"/>
              </a:rPr>
              <a:t>平视观测视角</a:t>
            </a:r>
            <a:r>
              <a:rPr lang="zh-CN" altLang="en-US" sz="1800" dirty="0">
                <a:latin typeface="微软雅黑" panose="020B0503020204020204" pitchFamily="34" charset="-122"/>
                <a:ea typeface="微软雅黑" panose="020B0503020204020204" pitchFamily="34" charset="-122"/>
              </a:rPr>
              <a:t>，从而允许在街道水平观察城市景观 </a:t>
            </a:r>
            <a:r>
              <a:rPr lang="en-US" altLang="zh-CN" sz="1400" dirty="0">
                <a:solidFill>
                  <a:schemeClr val="bg1">
                    <a:lumMod val="50000"/>
                  </a:schemeClr>
                </a:solidFill>
                <a:latin typeface="Cambria" panose="02040503050406030204" pitchFamily="18" charset="0"/>
                <a:ea typeface="Cambria" panose="02040503050406030204" pitchFamily="18" charset="0"/>
              </a:rPr>
              <a:t>(Li et al, 2015; Zhang, 2017)</a:t>
            </a:r>
            <a:r>
              <a:rPr lang="zh-CN" altLang="en-US" sz="1600" dirty="0">
                <a:latin typeface="Cambria" panose="02040503050406030204" pitchFamily="18" charset="0"/>
                <a:ea typeface="Cambria" panose="02040503050406030204" pitchFamily="18" charset="0"/>
              </a:rPr>
              <a:t>。</a:t>
            </a:r>
            <a:endParaRPr lang="en-US" altLang="zh-CN" sz="1600" dirty="0">
              <a:latin typeface="Cambria" panose="02040503050406030204" pitchFamily="18" charset="0"/>
              <a:ea typeface="Cambria" panose="02040503050406030204" pitchFamily="18" charset="0"/>
            </a:endParaRPr>
          </a:p>
        </p:txBody>
      </p:sp>
      <p:pic>
        <p:nvPicPr>
          <p:cNvPr id="5" name="图片 4">
            <a:extLst>
              <a:ext uri="{FF2B5EF4-FFF2-40B4-BE49-F238E27FC236}">
                <a16:creationId xmlns:a16="http://schemas.microsoft.com/office/drawing/2014/main" xmlns="" id="{76495365-2D14-4B1D-9BAD-40E74B4B8B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6" name="组合 5">
            <a:extLst>
              <a:ext uri="{FF2B5EF4-FFF2-40B4-BE49-F238E27FC236}">
                <a16:creationId xmlns:a16="http://schemas.microsoft.com/office/drawing/2014/main" xmlns="" id="{B0B2B17B-9335-44D5-A1A0-E48EEEDEDE9A}"/>
              </a:ext>
            </a:extLst>
          </p:cNvPr>
          <p:cNvGrpSpPr/>
          <p:nvPr/>
        </p:nvGrpSpPr>
        <p:grpSpPr>
          <a:xfrm>
            <a:off x="98207" y="238474"/>
            <a:ext cx="449089" cy="439702"/>
            <a:chOff x="98207" y="238474"/>
            <a:chExt cx="449089" cy="439702"/>
          </a:xfrm>
        </p:grpSpPr>
        <p:sp>
          <p:nvSpPr>
            <p:cNvPr id="7" name="椭圆 6">
              <a:extLst>
                <a:ext uri="{FF2B5EF4-FFF2-40B4-BE49-F238E27FC236}">
                  <a16:creationId xmlns:a16="http://schemas.microsoft.com/office/drawing/2014/main" xmlns="" id="{B5E8B834-363B-4C90-B669-9B4C0735652F}"/>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8" name="椭圆 7">
              <a:extLst>
                <a:ext uri="{FF2B5EF4-FFF2-40B4-BE49-F238E27FC236}">
                  <a16:creationId xmlns:a16="http://schemas.microsoft.com/office/drawing/2014/main" xmlns="" id="{EE486636-6155-4540-90D8-47B9683BCF0F}"/>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xmlns="" id="{19D6FCF2-9635-4BBB-B6E4-E54D1B9012DE}"/>
              </a:ext>
            </a:extLst>
          </p:cNvPr>
          <p:cNvSpPr txBox="1"/>
          <p:nvPr/>
        </p:nvSpPr>
        <p:spPr>
          <a:xfrm>
            <a:off x="876687" y="149590"/>
            <a:ext cx="1334020"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1. </a:t>
            </a:r>
            <a:r>
              <a:rPr lang="zh-CN" altLang="en-US" sz="2800" b="1" dirty="0">
                <a:latin typeface="微软雅黑" panose="020B0503020204020204" pitchFamily="34" charset="-122"/>
                <a:ea typeface="微软雅黑" panose="020B0503020204020204" pitchFamily="34" charset="-122"/>
              </a:rPr>
              <a:t>背景</a:t>
            </a:r>
          </a:p>
        </p:txBody>
      </p:sp>
      <p:cxnSp>
        <p:nvCxnSpPr>
          <p:cNvPr id="12" name="直接连接符 11">
            <a:extLst>
              <a:ext uri="{FF2B5EF4-FFF2-40B4-BE49-F238E27FC236}">
                <a16:creationId xmlns:a16="http://schemas.microsoft.com/office/drawing/2014/main" xmlns="" id="{156BE8FD-B96B-4C53-8A2E-C3E92A654C7C}"/>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xmlns="" id="{57EAF251-7BF1-42FF-B62E-9CA22E394A80}"/>
              </a:ext>
            </a:extLst>
          </p:cNvPr>
          <p:cNvPicPr>
            <a:picLocks noChangeAspect="1"/>
          </p:cNvPicPr>
          <p:nvPr/>
        </p:nvPicPr>
        <p:blipFill>
          <a:blip r:embed="rId3"/>
          <a:stretch>
            <a:fillRect/>
          </a:stretch>
        </p:blipFill>
        <p:spPr>
          <a:xfrm>
            <a:off x="4823732" y="3876487"/>
            <a:ext cx="3886537" cy="2522439"/>
          </a:xfrm>
          <a:prstGeom prst="rect">
            <a:avLst/>
          </a:prstGeom>
        </p:spPr>
      </p:pic>
      <p:pic>
        <p:nvPicPr>
          <p:cNvPr id="14" name="图片 13">
            <a:extLst>
              <a:ext uri="{FF2B5EF4-FFF2-40B4-BE49-F238E27FC236}">
                <a16:creationId xmlns:a16="http://schemas.microsoft.com/office/drawing/2014/main" xmlns="" id="{DDF79151-CD3F-4DF1-8620-301A36BD14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764" y="3525869"/>
            <a:ext cx="2898709" cy="1611838"/>
          </a:xfrm>
          <a:prstGeom prst="rect">
            <a:avLst/>
          </a:prstGeom>
        </p:spPr>
      </p:pic>
      <p:pic>
        <p:nvPicPr>
          <p:cNvPr id="15" name="图片 14">
            <a:extLst>
              <a:ext uri="{FF2B5EF4-FFF2-40B4-BE49-F238E27FC236}">
                <a16:creationId xmlns:a16="http://schemas.microsoft.com/office/drawing/2014/main" xmlns="" id="{22E11EE4-0F84-4EEF-9E88-3E478276E3B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7795" y="5234575"/>
            <a:ext cx="4384199" cy="1611838"/>
          </a:xfrm>
          <a:prstGeom prst="rect">
            <a:avLst/>
          </a:prstGeom>
        </p:spPr>
      </p:pic>
    </p:spTree>
    <p:extLst>
      <p:ext uri="{BB962C8B-B14F-4D97-AF65-F5344CB8AC3E}">
        <p14:creationId xmlns:p14="http://schemas.microsoft.com/office/powerpoint/2010/main" val="2514591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xmlns="" id="{F3E9DC99-ED27-4F3B-93D7-1CAA36B4DB74}"/>
              </a:ext>
            </a:extLst>
          </p:cNvPr>
          <p:cNvSpPr>
            <a:spLocks noGrp="1"/>
          </p:cNvSpPr>
          <p:nvPr>
            <p:ph idx="1"/>
          </p:nvPr>
        </p:nvSpPr>
        <p:spPr>
          <a:xfrm>
            <a:off x="508491" y="945167"/>
            <a:ext cx="8340869" cy="2074060"/>
          </a:xfrm>
        </p:spPr>
        <p:txBody>
          <a:bodyPr rtlCol="0">
            <a:normAutofit/>
          </a:bodyPr>
          <a:lstStyle/>
          <a:p>
            <a:pPr>
              <a:lnSpc>
                <a:spcPct val="130000"/>
              </a:lnSpc>
              <a:spcBef>
                <a:spcPts val="0"/>
              </a:spcBef>
              <a:spcAft>
                <a:spcPts val="1200"/>
              </a:spcAft>
            </a:pPr>
            <a:r>
              <a:rPr lang="zh-CN" altLang="en-US" sz="1800" dirty="0">
                <a:latin typeface="微软雅黑" panose="020B0503020204020204" pitchFamily="34" charset="-122"/>
                <a:ea typeface="微软雅黑" panose="020B0503020204020204" pitchFamily="34" charset="-122"/>
              </a:rPr>
              <a:t>街景图像所呈现的城市景观可以为城市功能区识别提供</a:t>
            </a:r>
            <a:r>
              <a:rPr lang="zh-CN" altLang="en-US" sz="1800" dirty="0">
                <a:solidFill>
                  <a:srgbClr val="C00000"/>
                </a:solidFill>
                <a:latin typeface="微软雅黑" panose="020B0503020204020204" pitchFamily="34" charset="-122"/>
                <a:ea typeface="微软雅黑" panose="020B0503020204020204" pitchFamily="34" charset="-122"/>
              </a:rPr>
              <a:t>更直观的描述</a:t>
            </a:r>
            <a:r>
              <a:rPr lang="zh-CN" altLang="en-US" sz="1800" dirty="0">
                <a:latin typeface="微软雅黑" panose="020B0503020204020204" pitchFamily="34" charset="-122"/>
                <a:ea typeface="微软雅黑" panose="020B0503020204020204" pitchFamily="34" charset="-122"/>
              </a:rPr>
              <a:t>，并为卫星图像提供</a:t>
            </a:r>
            <a:r>
              <a:rPr lang="zh-CN" altLang="en-US" sz="1800" dirty="0">
                <a:solidFill>
                  <a:srgbClr val="C00000"/>
                </a:solidFill>
                <a:latin typeface="微软雅黑" panose="020B0503020204020204" pitchFamily="34" charset="-122"/>
                <a:ea typeface="微软雅黑" panose="020B0503020204020204" pitchFamily="34" charset="-122"/>
              </a:rPr>
              <a:t>强大的补充观测源</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30000"/>
              </a:lnSpc>
              <a:spcBef>
                <a:spcPts val="0"/>
              </a:spcBef>
              <a:spcAft>
                <a:spcPts val="1200"/>
              </a:spcAft>
            </a:pPr>
            <a:r>
              <a:rPr lang="zh-CN" altLang="en-US" sz="1800" dirty="0">
                <a:latin typeface="微软雅黑" panose="020B0503020204020204" pitchFamily="34" charset="-122"/>
                <a:ea typeface="微软雅黑" panose="020B0503020204020204" pitchFamily="34" charset="-122"/>
              </a:rPr>
              <a:t>利用街景图像中的</a:t>
            </a:r>
            <a:r>
              <a:rPr lang="zh-CN" altLang="en-US" sz="1800" dirty="0">
                <a:solidFill>
                  <a:srgbClr val="C00000"/>
                </a:solidFill>
                <a:latin typeface="微软雅黑" panose="020B0503020204020204" pitchFamily="34" charset="-122"/>
                <a:ea typeface="微软雅黑" panose="020B0503020204020204" pitchFamily="34" charset="-122"/>
              </a:rPr>
              <a:t>文本内容或特殊标识 </a:t>
            </a:r>
            <a:r>
              <a:rPr lang="en-US" altLang="zh-CN" sz="1400" dirty="0">
                <a:solidFill>
                  <a:schemeClr val="bg1">
                    <a:lumMod val="50000"/>
                  </a:schemeClr>
                </a:solidFill>
                <a:latin typeface="Cambria" panose="02040503050406030204" pitchFamily="18" charset="0"/>
                <a:ea typeface="Cambria" panose="02040503050406030204" pitchFamily="18" charset="0"/>
              </a:rPr>
              <a:t>(</a:t>
            </a:r>
            <a:r>
              <a:rPr lang="en-US" altLang="zh-CN" sz="1400" dirty="0" err="1">
                <a:solidFill>
                  <a:schemeClr val="bg1">
                    <a:lumMod val="50000"/>
                  </a:schemeClr>
                </a:solidFill>
                <a:latin typeface="Cambria" panose="02040503050406030204" pitchFamily="18" charset="0"/>
                <a:ea typeface="Cambria" panose="02040503050406030204" pitchFamily="18" charset="0"/>
              </a:rPr>
              <a:t>Zamir</a:t>
            </a:r>
            <a:r>
              <a:rPr lang="en-US" altLang="zh-CN" sz="1400" dirty="0">
                <a:solidFill>
                  <a:schemeClr val="bg1">
                    <a:lumMod val="50000"/>
                  </a:schemeClr>
                </a:solidFill>
                <a:latin typeface="Cambria" panose="02040503050406030204" pitchFamily="18" charset="0"/>
                <a:ea typeface="Cambria" panose="02040503050406030204" pitchFamily="18" charset="0"/>
              </a:rPr>
              <a:t> et al, 2011)</a:t>
            </a:r>
            <a:r>
              <a:rPr lang="zh-CN" altLang="en-US" sz="16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可以实现与特定城市土地利用结构（如商业用地）有关的实体的识别</a:t>
            </a:r>
            <a:r>
              <a:rPr lang="zh-CN" altLang="en-US" sz="1600" dirty="0">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xmlns="" id="{76495365-2D14-4B1D-9BAD-40E74B4B8B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6" name="组合 5">
            <a:extLst>
              <a:ext uri="{FF2B5EF4-FFF2-40B4-BE49-F238E27FC236}">
                <a16:creationId xmlns:a16="http://schemas.microsoft.com/office/drawing/2014/main" xmlns="" id="{B0B2B17B-9335-44D5-A1A0-E48EEEDEDE9A}"/>
              </a:ext>
            </a:extLst>
          </p:cNvPr>
          <p:cNvGrpSpPr/>
          <p:nvPr/>
        </p:nvGrpSpPr>
        <p:grpSpPr>
          <a:xfrm>
            <a:off x="98207" y="238474"/>
            <a:ext cx="449089" cy="439702"/>
            <a:chOff x="98207" y="238474"/>
            <a:chExt cx="449089" cy="439702"/>
          </a:xfrm>
        </p:grpSpPr>
        <p:sp>
          <p:nvSpPr>
            <p:cNvPr id="7" name="椭圆 6">
              <a:extLst>
                <a:ext uri="{FF2B5EF4-FFF2-40B4-BE49-F238E27FC236}">
                  <a16:creationId xmlns:a16="http://schemas.microsoft.com/office/drawing/2014/main" xmlns="" id="{B5E8B834-363B-4C90-B669-9B4C0735652F}"/>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8" name="椭圆 7">
              <a:extLst>
                <a:ext uri="{FF2B5EF4-FFF2-40B4-BE49-F238E27FC236}">
                  <a16:creationId xmlns:a16="http://schemas.microsoft.com/office/drawing/2014/main" xmlns="" id="{EE486636-6155-4540-90D8-47B9683BCF0F}"/>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xmlns="" id="{19D6FCF2-9635-4BBB-B6E4-E54D1B9012DE}"/>
              </a:ext>
            </a:extLst>
          </p:cNvPr>
          <p:cNvSpPr txBox="1"/>
          <p:nvPr/>
        </p:nvSpPr>
        <p:spPr>
          <a:xfrm>
            <a:off x="876687" y="149590"/>
            <a:ext cx="1334020"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1. </a:t>
            </a:r>
            <a:r>
              <a:rPr lang="zh-CN" altLang="en-US" sz="2800" b="1">
                <a:latin typeface="微软雅黑" panose="020B0503020204020204" pitchFamily="34" charset="-122"/>
                <a:ea typeface="微软雅黑" panose="020B0503020204020204" pitchFamily="34" charset="-122"/>
              </a:rPr>
              <a:t>背景</a:t>
            </a:r>
            <a:endParaRPr lang="zh-CN" altLang="en-US" sz="2800" b="1" dirty="0">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xmlns="" id="{156BE8FD-B96B-4C53-8A2E-C3E92A654C7C}"/>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xmlns="" id="{3CE6EBD3-66D7-499B-B998-680B60A252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9475" y="2656445"/>
            <a:ext cx="3643810" cy="1852742"/>
          </a:xfrm>
          <a:prstGeom prst="rect">
            <a:avLst/>
          </a:prstGeom>
        </p:spPr>
      </p:pic>
      <p:pic>
        <p:nvPicPr>
          <p:cNvPr id="3" name="图片 2">
            <a:extLst>
              <a:ext uri="{FF2B5EF4-FFF2-40B4-BE49-F238E27FC236}">
                <a16:creationId xmlns:a16="http://schemas.microsoft.com/office/drawing/2014/main" xmlns="" id="{3EF87384-EA8C-4F6D-9E24-20EF33AF63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9475" y="4651995"/>
            <a:ext cx="3643810" cy="2029991"/>
          </a:xfrm>
          <a:prstGeom prst="rect">
            <a:avLst/>
          </a:prstGeom>
        </p:spPr>
      </p:pic>
      <p:pic>
        <p:nvPicPr>
          <p:cNvPr id="13" name="图片 12">
            <a:extLst>
              <a:ext uri="{FF2B5EF4-FFF2-40B4-BE49-F238E27FC236}">
                <a16:creationId xmlns:a16="http://schemas.microsoft.com/office/drawing/2014/main" xmlns="" id="{DA7E4005-5960-4B9A-AB98-71D0CA8246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76677" y="2656445"/>
            <a:ext cx="4872683" cy="3163075"/>
          </a:xfrm>
          <a:prstGeom prst="rect">
            <a:avLst/>
          </a:prstGeom>
        </p:spPr>
      </p:pic>
      <p:pic>
        <p:nvPicPr>
          <p:cNvPr id="14" name="图片 13">
            <a:extLst>
              <a:ext uri="{FF2B5EF4-FFF2-40B4-BE49-F238E27FC236}">
                <a16:creationId xmlns:a16="http://schemas.microsoft.com/office/drawing/2014/main" xmlns="" id="{8E63CF6C-E106-4BC2-BA21-90D6ABD69C9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50547" y="6134788"/>
            <a:ext cx="1145308" cy="550419"/>
          </a:xfrm>
          <a:prstGeom prst="rect">
            <a:avLst/>
          </a:prstGeom>
        </p:spPr>
      </p:pic>
      <p:pic>
        <p:nvPicPr>
          <p:cNvPr id="15" name="图片 14">
            <a:extLst>
              <a:ext uri="{FF2B5EF4-FFF2-40B4-BE49-F238E27FC236}">
                <a16:creationId xmlns:a16="http://schemas.microsoft.com/office/drawing/2014/main" xmlns="" id="{8035FFE5-CB0A-4CF2-B199-BBCEC19D1BE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04139" y="6134788"/>
            <a:ext cx="1236805" cy="547198"/>
          </a:xfrm>
          <a:prstGeom prst="rect">
            <a:avLst/>
          </a:prstGeom>
        </p:spPr>
      </p:pic>
      <p:sp>
        <p:nvSpPr>
          <p:cNvPr id="16" name="矩形 15">
            <a:extLst>
              <a:ext uri="{FF2B5EF4-FFF2-40B4-BE49-F238E27FC236}">
                <a16:creationId xmlns:a16="http://schemas.microsoft.com/office/drawing/2014/main" xmlns="" id="{5476F128-F599-4C43-8AF4-BC79726AB148}"/>
              </a:ext>
            </a:extLst>
          </p:cNvPr>
          <p:cNvSpPr/>
          <p:nvPr/>
        </p:nvSpPr>
        <p:spPr>
          <a:xfrm>
            <a:off x="4257964" y="4341091"/>
            <a:ext cx="387927" cy="16809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xmlns="" id="{E19BB60E-540E-4EAC-BD1A-C4409BE3BE95}"/>
              </a:ext>
            </a:extLst>
          </p:cNvPr>
          <p:cNvSpPr/>
          <p:nvPr/>
        </p:nvSpPr>
        <p:spPr>
          <a:xfrm>
            <a:off x="7435274" y="4069885"/>
            <a:ext cx="507999" cy="271205"/>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xmlns="" id="{C6A92101-94CB-4D8F-845D-68F7E5140286}"/>
              </a:ext>
            </a:extLst>
          </p:cNvPr>
          <p:cNvCxnSpPr>
            <a:endCxn id="15" idx="0"/>
          </p:cNvCxnSpPr>
          <p:nvPr/>
        </p:nvCxnSpPr>
        <p:spPr>
          <a:xfrm>
            <a:off x="4451927" y="4509187"/>
            <a:ext cx="470615" cy="1625601"/>
          </a:xfrm>
          <a:prstGeom prst="straightConnector1">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xmlns="" id="{48008D1C-613B-450E-B356-976D216454DF}"/>
              </a:ext>
            </a:extLst>
          </p:cNvPr>
          <p:cNvCxnSpPr>
            <a:stCxn id="17" idx="2"/>
            <a:endCxn id="14" idx="0"/>
          </p:cNvCxnSpPr>
          <p:nvPr/>
        </p:nvCxnSpPr>
        <p:spPr>
          <a:xfrm>
            <a:off x="7689274" y="4341090"/>
            <a:ext cx="133927" cy="1793698"/>
          </a:xfrm>
          <a:prstGeom prst="straightConnector1">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641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585F01C1-8786-4556-8161-A3D78C753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8D0D3B9E-C63F-4712-953F-133B9133095F}"/>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AC31D698-0E8D-4E5E-B86F-A7D41F3585D3}"/>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46A3F110-12D2-4832-AC83-6050BD7C1F67}"/>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1">
            <a:extLst>
              <a:ext uri="{FF2B5EF4-FFF2-40B4-BE49-F238E27FC236}">
                <a16:creationId xmlns:a16="http://schemas.microsoft.com/office/drawing/2014/main" xmlns="" id="{2EAB879E-A366-484F-BD66-0BB41C4E9910}"/>
              </a:ext>
            </a:extLst>
          </p:cNvPr>
          <p:cNvSpPr txBox="1"/>
          <p:nvPr/>
        </p:nvSpPr>
        <p:spPr>
          <a:xfrm>
            <a:off x="3549275" y="2382695"/>
            <a:ext cx="4339650" cy="923330"/>
          </a:xfrm>
          <a:prstGeom prst="rect">
            <a:avLst/>
          </a:prstGeom>
          <a:noFill/>
        </p:spPr>
        <p:txBody>
          <a:bodyPr wrap="none" rtlCol="0">
            <a:spAutoFit/>
          </a:bodyPr>
          <a:lstStyle/>
          <a:p>
            <a:pPr marL="0" lvl="1"/>
            <a:r>
              <a:rPr lang="zh-CN" altLang="en-US" sz="5400" dirty="0">
                <a:solidFill>
                  <a:srgbClr val="014924"/>
                </a:solidFill>
                <a:latin typeface="Arial" panose="020B0604020202020204" pitchFamily="34" charset="0"/>
                <a:ea typeface="微软雅黑" panose="020B0503020204020204" pitchFamily="34" charset="-122"/>
                <a:cs typeface="+mn-ea"/>
                <a:sym typeface="Arial" panose="020B0604020202020204" pitchFamily="34" charset="0"/>
              </a:rPr>
              <a:t>街道图片获取</a:t>
            </a:r>
          </a:p>
        </p:txBody>
      </p:sp>
      <p:cxnSp>
        <p:nvCxnSpPr>
          <p:cNvPr id="9" name="直接连接符 8">
            <a:extLst>
              <a:ext uri="{FF2B5EF4-FFF2-40B4-BE49-F238E27FC236}">
                <a16:creationId xmlns:a16="http://schemas.microsoft.com/office/drawing/2014/main" xmlns="" id="{5F00F730-D912-49A5-A7AC-B6CD2767618E}"/>
              </a:ext>
            </a:extLst>
          </p:cNvPr>
          <p:cNvCxnSpPr/>
          <p:nvPr/>
        </p:nvCxnSpPr>
        <p:spPr>
          <a:xfrm flipV="1">
            <a:off x="3245529" y="1572665"/>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2">
            <a:extLst>
              <a:ext uri="{FF2B5EF4-FFF2-40B4-BE49-F238E27FC236}">
                <a16:creationId xmlns:a16="http://schemas.microsoft.com/office/drawing/2014/main" xmlns="" id="{C0FCE567-6051-443C-9229-3C602C742DFC}"/>
              </a:ext>
            </a:extLst>
          </p:cNvPr>
          <p:cNvSpPr txBox="1"/>
          <p:nvPr/>
        </p:nvSpPr>
        <p:spPr>
          <a:xfrm>
            <a:off x="1392320" y="4354401"/>
            <a:ext cx="1269470" cy="346249"/>
          </a:xfrm>
          <a:prstGeom prst="rect">
            <a:avLst/>
          </a:prstGeom>
          <a:solidFill>
            <a:srgbClr val="014924"/>
          </a:solidFill>
        </p:spPr>
        <p:txBody>
          <a:bodyPr wrap="square" lIns="0" tIns="0" rIns="0" bIns="0" rtlCol="0">
            <a:spAutoFit/>
          </a:bodyPr>
          <a:lstStyle/>
          <a:p>
            <a:pPr algn="ctr"/>
            <a:r>
              <a:rPr lang="en-US" altLang="zh-CN"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 02</a:t>
            </a:r>
            <a:endPar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组合 13">
            <a:extLst>
              <a:ext uri="{FF2B5EF4-FFF2-40B4-BE49-F238E27FC236}">
                <a16:creationId xmlns:a16="http://schemas.microsoft.com/office/drawing/2014/main" xmlns="" id="{81275BAD-1599-4141-9672-A995E411ABBB}"/>
              </a:ext>
            </a:extLst>
          </p:cNvPr>
          <p:cNvGrpSpPr/>
          <p:nvPr/>
        </p:nvGrpSpPr>
        <p:grpSpPr>
          <a:xfrm>
            <a:off x="1112328" y="2365804"/>
            <a:ext cx="1829454" cy="1829454"/>
            <a:chOff x="2262782" y="1446400"/>
            <a:chExt cx="1301106" cy="1301106"/>
          </a:xfrm>
          <a:solidFill>
            <a:srgbClr val="014924"/>
          </a:solidFill>
        </p:grpSpPr>
        <p:sp>
          <p:nvSpPr>
            <p:cNvPr id="15" name="椭圆 14">
              <a:extLst>
                <a:ext uri="{FF2B5EF4-FFF2-40B4-BE49-F238E27FC236}">
                  <a16:creationId xmlns:a16="http://schemas.microsoft.com/office/drawing/2014/main" xmlns="" id="{6DA6D6F4-094E-47B7-B46B-D159159EDB43}"/>
                </a:ext>
              </a:extLst>
            </p:cNvPr>
            <p:cNvSpPr/>
            <p:nvPr/>
          </p:nvSpPr>
          <p:spPr>
            <a:xfrm>
              <a:off x="2262782" y="1446400"/>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KSO_Shape">
              <a:extLst>
                <a:ext uri="{FF2B5EF4-FFF2-40B4-BE49-F238E27FC236}">
                  <a16:creationId xmlns:a16="http://schemas.microsoft.com/office/drawing/2014/main" xmlns="" id="{8932695D-0DB9-4E09-936A-744DED630742}"/>
                </a:ext>
              </a:extLst>
            </p:cNvPr>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867046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585F01C1-8786-4556-8161-A3D78C753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8D0D3B9E-C63F-4712-953F-133B9133095F}"/>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AC31D698-0E8D-4E5E-B86F-A7D41F3585D3}"/>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46A3F110-12D2-4832-AC83-6050BD7C1F67}"/>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xmlns="" id="{2C24B9A9-E7D5-43BC-9E57-EC0E1A61D314}"/>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xmlns="" id="{7FB5764A-6A37-4250-818A-ED73717E3DB3}"/>
              </a:ext>
            </a:extLst>
          </p:cNvPr>
          <p:cNvSpPr txBox="1"/>
          <p:nvPr/>
        </p:nvSpPr>
        <p:spPr>
          <a:xfrm>
            <a:off x="876687" y="149590"/>
            <a:ext cx="279275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街景图片获取</a:t>
            </a:r>
          </a:p>
        </p:txBody>
      </p:sp>
      <p:pic>
        <p:nvPicPr>
          <p:cNvPr id="2" name="图片 1">
            <a:extLst>
              <a:ext uri="{FF2B5EF4-FFF2-40B4-BE49-F238E27FC236}">
                <a16:creationId xmlns:a16="http://schemas.microsoft.com/office/drawing/2014/main" xmlns="" id="{4EBCF396-D4DC-483C-A206-6D2A5025565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194546"/>
            <a:ext cx="9144000" cy="4731996"/>
          </a:xfrm>
          <a:prstGeom prst="rect">
            <a:avLst/>
          </a:prstGeom>
        </p:spPr>
      </p:pic>
      <p:sp>
        <p:nvSpPr>
          <p:cNvPr id="3" name="矩形 2">
            <a:extLst>
              <a:ext uri="{FF2B5EF4-FFF2-40B4-BE49-F238E27FC236}">
                <a16:creationId xmlns:a16="http://schemas.microsoft.com/office/drawing/2014/main" xmlns="" id="{E0CE17D4-4F38-4CC4-BAA2-18640CAC90C9}"/>
              </a:ext>
            </a:extLst>
          </p:cNvPr>
          <p:cNvSpPr/>
          <p:nvPr/>
        </p:nvSpPr>
        <p:spPr>
          <a:xfrm>
            <a:off x="5598160" y="3068320"/>
            <a:ext cx="802640" cy="1005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xmlns="" id="{AF3B7FA3-79AA-4119-93DC-FF6128325929}"/>
              </a:ext>
            </a:extLst>
          </p:cNvPr>
          <p:cNvSpPr txBox="1"/>
          <p:nvPr/>
        </p:nvSpPr>
        <p:spPr>
          <a:xfrm>
            <a:off x="427598" y="6135438"/>
            <a:ext cx="6013185" cy="423899"/>
          </a:xfrm>
          <a:prstGeom prst="rect">
            <a:avLst/>
          </a:prstGeom>
          <a:noFill/>
        </p:spPr>
        <p:txBody>
          <a:bodyPr wrap="none" rtlCol="0">
            <a:spAutoFit/>
          </a:bodyPr>
          <a:lstStyle/>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并非所有道路均有街景，但是街景点一定位于道路上。</a:t>
            </a:r>
          </a:p>
        </p:txBody>
      </p:sp>
      <p:sp>
        <p:nvSpPr>
          <p:cNvPr id="11" name="矩形 10">
            <a:extLst>
              <a:ext uri="{FF2B5EF4-FFF2-40B4-BE49-F238E27FC236}">
                <a16:creationId xmlns:a16="http://schemas.microsoft.com/office/drawing/2014/main" xmlns="" id="{E0CE17D4-4F38-4CC4-BAA2-18640CAC90C9}"/>
              </a:ext>
            </a:extLst>
          </p:cNvPr>
          <p:cNvSpPr/>
          <p:nvPr/>
        </p:nvSpPr>
        <p:spPr>
          <a:xfrm>
            <a:off x="3616960" y="2227921"/>
            <a:ext cx="440690" cy="217805"/>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0F73EF2F-6FA2-4124-B28F-8878C4A9E81E}"/>
              </a:ext>
            </a:extLst>
          </p:cNvPr>
          <p:cNvSpPr/>
          <p:nvPr/>
        </p:nvSpPr>
        <p:spPr>
          <a:xfrm>
            <a:off x="848978" y="1139764"/>
            <a:ext cx="545713" cy="19950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263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B862C871-2AD7-4BCD-A749-7ECEACA757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6" name="组合 5">
            <a:extLst>
              <a:ext uri="{FF2B5EF4-FFF2-40B4-BE49-F238E27FC236}">
                <a16:creationId xmlns:a16="http://schemas.microsoft.com/office/drawing/2014/main" xmlns="" id="{7600ED51-0AEC-4583-BF3A-C3C6DFDFBE92}"/>
              </a:ext>
            </a:extLst>
          </p:cNvPr>
          <p:cNvGrpSpPr/>
          <p:nvPr/>
        </p:nvGrpSpPr>
        <p:grpSpPr>
          <a:xfrm>
            <a:off x="98207" y="238474"/>
            <a:ext cx="449089" cy="439702"/>
            <a:chOff x="98207" y="238474"/>
            <a:chExt cx="449089" cy="439702"/>
          </a:xfrm>
        </p:grpSpPr>
        <p:sp>
          <p:nvSpPr>
            <p:cNvPr id="7" name="椭圆 6">
              <a:extLst>
                <a:ext uri="{FF2B5EF4-FFF2-40B4-BE49-F238E27FC236}">
                  <a16:creationId xmlns:a16="http://schemas.microsoft.com/office/drawing/2014/main" xmlns="" id="{69622168-6A90-4B8A-B80A-BE67D374AAC9}"/>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8" name="椭圆 7">
              <a:extLst>
                <a:ext uri="{FF2B5EF4-FFF2-40B4-BE49-F238E27FC236}">
                  <a16:creationId xmlns:a16="http://schemas.microsoft.com/office/drawing/2014/main" xmlns="" id="{4B4CDA60-D9DE-46A9-A29A-8B479A9BC888}"/>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a:extLst>
              <a:ext uri="{FF2B5EF4-FFF2-40B4-BE49-F238E27FC236}">
                <a16:creationId xmlns:a16="http://schemas.microsoft.com/office/drawing/2014/main" xmlns="" id="{DC0E1172-EF82-4DA8-B428-16039FFB5F6F}"/>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083CA2CD-BCE6-4218-A903-CB664A0B68CF}"/>
              </a:ext>
            </a:extLst>
          </p:cNvPr>
          <p:cNvSpPr txBox="1"/>
          <p:nvPr/>
        </p:nvSpPr>
        <p:spPr>
          <a:xfrm>
            <a:off x="143657" y="964844"/>
            <a:ext cx="3307514" cy="2560701"/>
          </a:xfrm>
          <a:prstGeom prst="rect">
            <a:avLst/>
          </a:prstGeom>
          <a:solidFill>
            <a:schemeClr val="accent6">
              <a:lumMod val="40000"/>
              <a:lumOff val="60000"/>
            </a:schemeClr>
          </a:solidFill>
        </p:spPr>
        <p:txBody>
          <a:bodyPr wrap="square" rtlCol="0">
            <a:spAutoFit/>
          </a:bodyPr>
          <a:lstStyle/>
          <a:p>
            <a:pPr marL="285750" indent="-285750">
              <a:lnSpc>
                <a:spcPct val="130000"/>
              </a:lnSpc>
              <a:spcBef>
                <a:spcPts val="12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每幅街景图片由</a:t>
            </a:r>
            <a:r>
              <a:rPr lang="en-US" altLang="zh-CN" dirty="0" err="1">
                <a:latin typeface="微软雅黑" panose="020B0503020204020204" pitchFamily="34" charset="-122"/>
                <a:ea typeface="微软雅黑" panose="020B0503020204020204" pitchFamily="34" charset="-122"/>
              </a:rPr>
              <a:t>pano</a:t>
            </a:r>
            <a:r>
              <a:rPr lang="zh-CN" altLang="en-US" dirty="0">
                <a:latin typeface="微软雅黑" panose="020B0503020204020204" pitchFamily="34" charset="-122"/>
                <a:ea typeface="微软雅黑" panose="020B0503020204020204" pitchFamily="34" charset="-122"/>
              </a:rPr>
              <a:t>（街景</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heading</a:t>
            </a:r>
            <a:r>
              <a:rPr lang="zh-CN" altLang="en-US" dirty="0">
                <a:latin typeface="微软雅黑" panose="020B0503020204020204" pitchFamily="34" charset="-122"/>
                <a:ea typeface="微软雅黑" panose="020B0503020204020204" pitchFamily="34" charset="-122"/>
              </a:rPr>
              <a:t>（朝向）和</a:t>
            </a:r>
            <a:r>
              <a:rPr lang="en-US" altLang="zh-CN" dirty="0">
                <a:latin typeface="微软雅黑" panose="020B0503020204020204" pitchFamily="34" charset="-122"/>
                <a:ea typeface="微软雅黑" panose="020B0503020204020204" pitchFamily="34" charset="-122"/>
              </a:rPr>
              <a:t>pitch</a:t>
            </a:r>
            <a:r>
              <a:rPr lang="zh-CN" altLang="en-US" dirty="0">
                <a:latin typeface="微软雅黑" panose="020B0503020204020204" pitchFamily="34" charset="-122"/>
                <a:ea typeface="微软雅黑" panose="020B0503020204020204" pitchFamily="34" charset="-122"/>
              </a:rPr>
              <a:t>（垂直角度）确定。</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spcBef>
                <a:spcPts val="12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需要申请密钥。</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spcBef>
                <a:spcPts val="12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需要企业开发者填写申请表。</a:t>
            </a:r>
          </a:p>
        </p:txBody>
      </p:sp>
      <p:pic>
        <p:nvPicPr>
          <p:cNvPr id="12" name="图片 11">
            <a:extLst>
              <a:ext uri="{FF2B5EF4-FFF2-40B4-BE49-F238E27FC236}">
                <a16:creationId xmlns:a16="http://schemas.microsoft.com/office/drawing/2014/main" xmlns="" id="{D69F4189-6195-41F8-ABF6-AB37C93DC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676006"/>
            <a:ext cx="5361069" cy="2786180"/>
          </a:xfrm>
          <a:prstGeom prst="rect">
            <a:avLst/>
          </a:prstGeom>
        </p:spPr>
      </p:pic>
      <p:pic>
        <p:nvPicPr>
          <p:cNvPr id="4" name="图片 3">
            <a:extLst>
              <a:ext uri="{FF2B5EF4-FFF2-40B4-BE49-F238E27FC236}">
                <a16:creationId xmlns:a16="http://schemas.microsoft.com/office/drawing/2014/main" xmlns="" id="{EB458A41-1693-4B0E-B0B1-1C68FFEEAD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03923" y="1191916"/>
            <a:ext cx="5640070" cy="4101431"/>
          </a:xfrm>
          <a:prstGeom prst="rect">
            <a:avLst/>
          </a:prstGeom>
        </p:spPr>
      </p:pic>
      <p:sp>
        <p:nvSpPr>
          <p:cNvPr id="13" name="矩形 12">
            <a:extLst>
              <a:ext uri="{FF2B5EF4-FFF2-40B4-BE49-F238E27FC236}">
                <a16:creationId xmlns:a16="http://schemas.microsoft.com/office/drawing/2014/main" xmlns="" id="{5B752F9C-3FF2-49A6-B9AF-BE4AD5446551}"/>
              </a:ext>
            </a:extLst>
          </p:cNvPr>
          <p:cNvSpPr/>
          <p:nvPr/>
        </p:nvSpPr>
        <p:spPr>
          <a:xfrm>
            <a:off x="196409" y="6519996"/>
            <a:ext cx="3592137" cy="307777"/>
          </a:xfrm>
          <a:prstGeom prst="rect">
            <a:avLst/>
          </a:prstGeom>
        </p:spPr>
        <p:txBody>
          <a:bodyPr wrap="none">
            <a:spAutoFit/>
          </a:bodyPr>
          <a:lstStyle/>
          <a:p>
            <a:r>
              <a:rPr lang="zh-CN" altLang="en-US" sz="1400" i="1" dirty="0">
                <a:solidFill>
                  <a:schemeClr val="bg1">
                    <a:lumMod val="50000"/>
                  </a:schemeClr>
                </a:solidFill>
                <a:latin typeface="Cambria" panose="02040503050406030204" pitchFamily="18" charset="0"/>
                <a:hlinkClick r:id="rId5"/>
              </a:rPr>
              <a:t>http://lbs.qq.com/panostatic_v1/index.html</a:t>
            </a:r>
            <a:r>
              <a:rPr lang="zh-CN" altLang="en-US" sz="1400" i="1" dirty="0">
                <a:solidFill>
                  <a:schemeClr val="bg1">
                    <a:lumMod val="50000"/>
                  </a:schemeClr>
                </a:solidFill>
                <a:latin typeface="Cambria" panose="02040503050406030204" pitchFamily="18" charset="0"/>
              </a:rPr>
              <a:t> </a:t>
            </a:r>
          </a:p>
        </p:txBody>
      </p:sp>
      <p:sp>
        <p:nvSpPr>
          <p:cNvPr id="14" name="矩形 13">
            <a:extLst>
              <a:ext uri="{FF2B5EF4-FFF2-40B4-BE49-F238E27FC236}">
                <a16:creationId xmlns:a16="http://schemas.microsoft.com/office/drawing/2014/main" xmlns="" id="{3FFB2D81-2E32-41ED-9DD6-5580C627711B}"/>
              </a:ext>
            </a:extLst>
          </p:cNvPr>
          <p:cNvSpPr/>
          <p:nvPr/>
        </p:nvSpPr>
        <p:spPr>
          <a:xfrm>
            <a:off x="5361069" y="5402442"/>
            <a:ext cx="3627596" cy="307777"/>
          </a:xfrm>
          <a:prstGeom prst="rect">
            <a:avLst/>
          </a:prstGeom>
        </p:spPr>
        <p:txBody>
          <a:bodyPr wrap="none">
            <a:spAutoFit/>
          </a:bodyPr>
          <a:lstStyle/>
          <a:p>
            <a:r>
              <a:rPr lang="zh-CN" altLang="en-US" sz="1400" i="1" dirty="0">
                <a:solidFill>
                  <a:schemeClr val="bg1">
                    <a:lumMod val="50000"/>
                  </a:schemeClr>
                </a:solidFill>
                <a:latin typeface="Cambria" panose="02040503050406030204" pitchFamily="18" charset="0"/>
                <a:hlinkClick r:id="rId6"/>
              </a:rPr>
              <a:t>http://lbs.qq.com/tool/streetview/index.html</a:t>
            </a:r>
            <a:r>
              <a:rPr lang="zh-CN" altLang="en-US" sz="1400" i="1" dirty="0">
                <a:solidFill>
                  <a:schemeClr val="bg1">
                    <a:lumMod val="50000"/>
                  </a:schemeClr>
                </a:solidFill>
                <a:latin typeface="Cambria" panose="02040503050406030204" pitchFamily="18" charset="0"/>
              </a:rPr>
              <a:t> </a:t>
            </a:r>
          </a:p>
        </p:txBody>
      </p:sp>
      <p:sp>
        <p:nvSpPr>
          <p:cNvPr id="15" name="文本框 14">
            <a:extLst>
              <a:ext uri="{FF2B5EF4-FFF2-40B4-BE49-F238E27FC236}">
                <a16:creationId xmlns:a16="http://schemas.microsoft.com/office/drawing/2014/main" xmlns="" id="{7FB5764A-6A37-4250-818A-ED73717E3DB3}"/>
              </a:ext>
            </a:extLst>
          </p:cNvPr>
          <p:cNvSpPr txBox="1"/>
          <p:nvPr/>
        </p:nvSpPr>
        <p:spPr>
          <a:xfrm>
            <a:off x="876687" y="149590"/>
            <a:ext cx="279275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街景图片获取</a:t>
            </a:r>
          </a:p>
        </p:txBody>
      </p:sp>
    </p:spTree>
    <p:extLst>
      <p:ext uri="{BB962C8B-B14F-4D97-AF65-F5344CB8AC3E}">
        <p14:creationId xmlns:p14="http://schemas.microsoft.com/office/powerpoint/2010/main" val="1027520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EF6E8AEC-6D49-4569-BBF6-A234DCACF0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8580" y="0"/>
            <a:ext cx="3722913" cy="848299"/>
          </a:xfrm>
          <a:prstGeom prst="rect">
            <a:avLst/>
          </a:prstGeom>
        </p:spPr>
      </p:pic>
      <p:grpSp>
        <p:nvGrpSpPr>
          <p:cNvPr id="5" name="组合 4">
            <a:extLst>
              <a:ext uri="{FF2B5EF4-FFF2-40B4-BE49-F238E27FC236}">
                <a16:creationId xmlns:a16="http://schemas.microsoft.com/office/drawing/2014/main" xmlns="" id="{441101E0-075A-4CBD-B621-85F3FDA70EEE}"/>
              </a:ext>
            </a:extLst>
          </p:cNvPr>
          <p:cNvGrpSpPr/>
          <p:nvPr/>
        </p:nvGrpSpPr>
        <p:grpSpPr>
          <a:xfrm>
            <a:off x="98207" y="238474"/>
            <a:ext cx="449089" cy="439702"/>
            <a:chOff x="98207" y="238474"/>
            <a:chExt cx="449089" cy="439702"/>
          </a:xfrm>
        </p:grpSpPr>
        <p:sp>
          <p:nvSpPr>
            <p:cNvPr id="6" name="椭圆 5">
              <a:extLst>
                <a:ext uri="{FF2B5EF4-FFF2-40B4-BE49-F238E27FC236}">
                  <a16:creationId xmlns:a16="http://schemas.microsoft.com/office/drawing/2014/main" xmlns="" id="{07FB789C-D235-4852-9761-AFB8668C193F}"/>
                </a:ext>
              </a:extLst>
            </p:cNvPr>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endParaRPr>
            </a:p>
          </p:txBody>
        </p:sp>
        <p:sp>
          <p:nvSpPr>
            <p:cNvPr id="7" name="椭圆 6">
              <a:extLst>
                <a:ext uri="{FF2B5EF4-FFF2-40B4-BE49-F238E27FC236}">
                  <a16:creationId xmlns:a16="http://schemas.microsoft.com/office/drawing/2014/main" xmlns="" id="{27498339-AEB4-4650-9877-92AFA03DE89B}"/>
                </a:ext>
              </a:extLst>
            </p:cNvPr>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a:extLst>
              <a:ext uri="{FF2B5EF4-FFF2-40B4-BE49-F238E27FC236}">
                <a16:creationId xmlns:a16="http://schemas.microsoft.com/office/drawing/2014/main" xmlns="" id="{32B5A753-47A2-40CA-A104-C5D43021ABB5}"/>
              </a:ext>
            </a:extLst>
          </p:cNvPr>
          <p:cNvCxnSpPr/>
          <p:nvPr/>
        </p:nvCxnSpPr>
        <p:spPr>
          <a:xfrm>
            <a:off x="-6" y="775043"/>
            <a:ext cx="9144000" cy="0"/>
          </a:xfrm>
          <a:prstGeom prst="line">
            <a:avLst/>
          </a:prstGeom>
          <a:ln w="28575">
            <a:solidFill>
              <a:srgbClr val="034724"/>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xmlns="" id="{0EF1A9E3-F13D-476A-964D-06E631F9604E}"/>
              </a:ext>
            </a:extLst>
          </p:cNvPr>
          <p:cNvSpPr/>
          <p:nvPr/>
        </p:nvSpPr>
        <p:spPr>
          <a:xfrm>
            <a:off x="80018" y="5115277"/>
            <a:ext cx="2284208" cy="1412694"/>
          </a:xfrm>
          <a:prstGeom prst="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30000"/>
              </a:lnSpc>
            </a:pPr>
            <a:r>
              <a:rPr lang="zh-CN" altLang="en-US" sz="1100" i="1" dirty="0">
                <a:solidFill>
                  <a:schemeClr val="bg1">
                    <a:lumMod val="50000"/>
                  </a:schemeClr>
                </a:solidFill>
                <a:latin typeface="Cambria" panose="02040503050406030204" pitchFamily="18" charset="0"/>
              </a:rPr>
              <a:t>http://sv.map.qq.com/xf?</a:t>
            </a:r>
            <a:r>
              <a:rPr lang="zh-CN" altLang="en-US" sz="1100" i="1" dirty="0">
                <a:solidFill>
                  <a:srgbClr val="C00000"/>
                </a:solidFill>
                <a:latin typeface="Cambria" panose="02040503050406030204" pitchFamily="18" charset="0"/>
              </a:rPr>
              <a:t>lat=23.10&amp;lng=113.3</a:t>
            </a:r>
            <a:r>
              <a:rPr lang="zh-CN" altLang="en-US" sz="1100" i="1" dirty="0">
                <a:solidFill>
                  <a:schemeClr val="bg1">
                    <a:lumMod val="50000"/>
                  </a:schemeClr>
                </a:solidFill>
                <a:latin typeface="Cambria" panose="02040503050406030204" pitchFamily="18" charset="0"/>
              </a:rPr>
              <a:t>&amp;key=K76BZ-W3O2Q-RFL5S-GXOPR-3ARIT</a:t>
            </a:r>
            <a:r>
              <a:rPr lang="en-US" altLang="zh-CN" sz="1100" i="1" dirty="0">
                <a:solidFill>
                  <a:schemeClr val="bg1">
                    <a:lumMod val="50000"/>
                  </a:schemeClr>
                </a:solidFill>
                <a:latin typeface="Cambria" panose="02040503050406030204" pitchFamily="18" charset="0"/>
              </a:rPr>
              <a:t>-</a:t>
            </a:r>
            <a:r>
              <a:rPr lang="zh-CN" altLang="en-US" sz="1100" i="1" dirty="0">
                <a:solidFill>
                  <a:schemeClr val="bg1">
                    <a:lumMod val="50000"/>
                  </a:schemeClr>
                </a:solidFill>
                <a:latin typeface="Cambria" panose="02040503050406030204" pitchFamily="18" charset="0"/>
              </a:rPr>
              <a:t>6KFE5&amp;output=jsonp&amp;pf=jsapi&amp;ref=jsapi&amp;cb=qq.maps._svcb3.cbjcd5dcob5</a:t>
            </a:r>
          </a:p>
        </p:txBody>
      </p:sp>
      <p:sp>
        <p:nvSpPr>
          <p:cNvPr id="11" name="Rectangle 1">
            <a:extLst>
              <a:ext uri="{FF2B5EF4-FFF2-40B4-BE49-F238E27FC236}">
                <a16:creationId xmlns:a16="http://schemas.microsoft.com/office/drawing/2014/main" xmlns="" id="{0D7EDB9F-AB79-4223-9AE5-A2C25DFCF50E}"/>
              </a:ext>
            </a:extLst>
          </p:cNvPr>
          <p:cNvSpPr>
            <a:spLocks noChangeArrowheads="1"/>
          </p:cNvSpPr>
          <p:nvPr/>
        </p:nvSpPr>
        <p:spPr bwMode="auto">
          <a:xfrm>
            <a:off x="2422132" y="3109126"/>
            <a:ext cx="1950716" cy="2708049"/>
          </a:xfrm>
          <a:prstGeom prst="rect">
            <a:avLst/>
          </a:prstGeom>
          <a:solidFill>
            <a:schemeClr val="accent2">
              <a:lumMod val="40000"/>
              <a:lumOff val="6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mbria" panose="02040503050406030204" pitchFamily="18" charset="0"/>
              </a:rPr>
              <a:t>detail":{</a:t>
            </a:r>
            <a:endParaRPr kumimoji="0" lang="en-US" altLang="zh-CN" sz="1200" b="0" i="0" u="none" strike="noStrike" cap="none" normalizeH="0" baseline="0" dirty="0">
              <a:ln>
                <a:noFill/>
              </a:ln>
              <a:solidFill>
                <a:srgbClr val="000000"/>
              </a:solidFill>
              <a:effectLst/>
              <a:latin typeface="Cambria" panose="02040503050406030204"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mbria" panose="02040503050406030204" pitchFamily="18" charset="0"/>
              </a:rPr>
              <a:t>"get_way":1,</a:t>
            </a:r>
            <a:endParaRPr kumimoji="0" lang="en-US" altLang="zh-CN" sz="1200" b="0" i="0" u="none" strike="noStrike" cap="none" normalizeH="0" baseline="0" dirty="0">
              <a:ln>
                <a:noFill/>
              </a:ln>
              <a:solidFill>
                <a:srgbClr val="000000"/>
              </a:solidFill>
              <a:effectLst/>
              <a:latin typeface="Cambria" panose="02040503050406030204"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mbria" panose="02040503050406030204" pitchFamily="18" charset="0"/>
              </a:rPr>
              <a:t>"heading":12,</a:t>
            </a:r>
            <a:endParaRPr kumimoji="0" lang="en-US" altLang="zh-CN" sz="1200" b="0" i="0" u="none" strike="noStrike" cap="none" normalizeH="0" baseline="0" dirty="0">
              <a:ln>
                <a:noFill/>
              </a:ln>
              <a:solidFill>
                <a:srgbClr val="000000"/>
              </a:solidFill>
              <a:effectLst/>
              <a:latin typeface="Cambria" panose="02040503050406030204"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mbria" panose="02040503050406030204" pitchFamily="18" charset="0"/>
              </a:rPr>
              <a:t>"pitch":0,</a:t>
            </a:r>
            <a:endParaRPr kumimoji="0" lang="en-US" altLang="zh-CN" sz="1200" b="0" i="0" u="none" strike="noStrike" cap="none" normalizeH="0" baseline="0" dirty="0">
              <a:ln>
                <a:noFill/>
              </a:ln>
              <a:solidFill>
                <a:srgbClr val="000000"/>
              </a:solidFill>
              <a:effectLst/>
              <a:latin typeface="Cambria" panose="02040503050406030204"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mbria" panose="02040503050406030204" pitchFamily="18" charset="0"/>
              </a:rPr>
              <a:t>"road_name":"松园路",</a:t>
            </a:r>
            <a:endParaRPr kumimoji="0" lang="en-US" altLang="zh-CN" sz="1200" b="0" i="0" u="none" strike="noStrike" cap="none" normalizeH="0" baseline="0" dirty="0">
              <a:ln>
                <a:noFill/>
              </a:ln>
              <a:solidFill>
                <a:srgbClr val="000000"/>
              </a:solidFill>
              <a:effectLst/>
              <a:latin typeface="Cambria" panose="02040503050406030204"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mbria" panose="02040503050406030204" pitchFamily="18" charset="0"/>
              </a:rPr>
              <a:t>"src":"1",</a:t>
            </a:r>
            <a:endParaRPr kumimoji="0" lang="en-US" altLang="zh-CN" sz="1200" b="0" i="0" u="none" strike="noStrike" cap="none" normalizeH="0" baseline="0" dirty="0">
              <a:ln>
                <a:noFill/>
              </a:ln>
              <a:solidFill>
                <a:srgbClr val="000000"/>
              </a:solidFill>
              <a:effectLst/>
              <a:latin typeface="Cambria" panose="02040503050406030204"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C00000"/>
                </a:solidFill>
                <a:effectLst/>
                <a:latin typeface="Cambria" panose="02040503050406030204" pitchFamily="18" charset="0"/>
              </a:rPr>
              <a:t>"svid":"10061050120710142025800"</a:t>
            </a:r>
            <a:r>
              <a:rPr kumimoji="0" lang="zh-CN" altLang="zh-CN" sz="1200" b="0" i="0" u="none" strike="noStrike" cap="none" normalizeH="0" baseline="0" dirty="0">
                <a:ln>
                  <a:noFill/>
                </a:ln>
                <a:solidFill>
                  <a:srgbClr val="000000"/>
                </a:solidFill>
                <a:effectLst/>
                <a:latin typeface="Cambria" panose="02040503050406030204" pitchFamily="18" charset="0"/>
              </a:rPr>
              <a:t>,</a:t>
            </a:r>
            <a:endParaRPr kumimoji="0" lang="en-US" altLang="zh-CN" sz="1200" b="0" i="0" u="none" strike="noStrike" cap="none" normalizeH="0" baseline="0" dirty="0">
              <a:ln>
                <a:noFill/>
              </a:ln>
              <a:solidFill>
                <a:srgbClr val="000000"/>
              </a:solidFill>
              <a:effectLst/>
              <a:latin typeface="Cambria" panose="02040503050406030204"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mbria" panose="02040503050406030204" pitchFamily="18" charset="0"/>
              </a:rPr>
              <a:t>"x":12612492.680000,</a:t>
            </a:r>
            <a:endParaRPr kumimoji="0" lang="en-US" altLang="zh-CN" sz="1200" b="0" i="0" u="none" strike="noStrike" cap="none" normalizeH="0" baseline="0" dirty="0">
              <a:ln>
                <a:noFill/>
              </a:ln>
              <a:solidFill>
                <a:srgbClr val="000000"/>
              </a:solidFill>
              <a:effectLst/>
              <a:latin typeface="Cambria" panose="02040503050406030204"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mbria" panose="02040503050406030204" pitchFamily="18" charset="0"/>
              </a:rPr>
              <a:t>"y":2644091.060000,</a:t>
            </a:r>
            <a:endParaRPr kumimoji="0" lang="en-US" altLang="zh-CN" sz="1200" b="0" i="0" u="none" strike="noStrike" cap="none" normalizeH="0" baseline="0" dirty="0">
              <a:ln>
                <a:noFill/>
              </a:ln>
              <a:solidFill>
                <a:srgbClr val="000000"/>
              </a:solidFill>
              <a:effectLst/>
              <a:latin typeface="Cambria" panose="02040503050406030204"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ambria" panose="02040503050406030204" pitchFamily="18" charset="0"/>
              </a:rPr>
              <a:t>"zoom":1}}</a:t>
            </a:r>
            <a:endParaRPr kumimoji="0" lang="zh-CN" altLang="zh-CN" sz="1200" b="0" i="0" u="none" strike="noStrike" cap="none" normalizeH="0" baseline="0" dirty="0">
              <a:ln>
                <a:noFill/>
              </a:ln>
              <a:solidFill>
                <a:schemeClr val="tx1"/>
              </a:solidFill>
              <a:effectLst/>
              <a:latin typeface="Cambria" panose="02040503050406030204" pitchFamily="18" charset="0"/>
            </a:endParaRPr>
          </a:p>
        </p:txBody>
      </p:sp>
      <p:pic>
        <p:nvPicPr>
          <p:cNvPr id="13" name="图片 12">
            <a:extLst>
              <a:ext uri="{FF2B5EF4-FFF2-40B4-BE49-F238E27FC236}">
                <a16:creationId xmlns:a16="http://schemas.microsoft.com/office/drawing/2014/main" xmlns="" id="{CB7658A5-4E81-4791-BD1B-8F80AACBF5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296" y="1329990"/>
            <a:ext cx="981163" cy="981163"/>
          </a:xfrm>
          <a:prstGeom prst="rect">
            <a:avLst/>
          </a:prstGeom>
        </p:spPr>
      </p:pic>
      <p:pic>
        <p:nvPicPr>
          <p:cNvPr id="15" name="图片 14">
            <a:extLst>
              <a:ext uri="{FF2B5EF4-FFF2-40B4-BE49-F238E27FC236}">
                <a16:creationId xmlns:a16="http://schemas.microsoft.com/office/drawing/2014/main" xmlns="" id="{DC325C71-3848-4DD2-BD05-E047A8991A3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99896" y="1469523"/>
            <a:ext cx="841630" cy="841630"/>
          </a:xfrm>
          <a:prstGeom prst="rect">
            <a:avLst/>
          </a:prstGeom>
        </p:spPr>
      </p:pic>
      <p:pic>
        <p:nvPicPr>
          <p:cNvPr id="16" name="图片 15">
            <a:extLst>
              <a:ext uri="{FF2B5EF4-FFF2-40B4-BE49-F238E27FC236}">
                <a16:creationId xmlns:a16="http://schemas.microsoft.com/office/drawing/2014/main" xmlns="" id="{D08454D4-A762-4429-AC62-1B976D4915C0}"/>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tretch>
            <a:fillRect/>
          </a:stretch>
        </p:blipFill>
        <p:spPr>
          <a:xfrm>
            <a:off x="6887110" y="1359210"/>
            <a:ext cx="1555850" cy="1087494"/>
          </a:xfrm>
          <a:prstGeom prst="rect">
            <a:avLst/>
          </a:prstGeom>
        </p:spPr>
      </p:pic>
      <p:sp>
        <p:nvSpPr>
          <p:cNvPr id="17" name="文本框 16">
            <a:extLst>
              <a:ext uri="{FF2B5EF4-FFF2-40B4-BE49-F238E27FC236}">
                <a16:creationId xmlns:a16="http://schemas.microsoft.com/office/drawing/2014/main" xmlns="" id="{796BEDFF-139F-496A-90C6-B55A262D18EE}"/>
              </a:ext>
            </a:extLst>
          </p:cNvPr>
          <p:cNvSpPr txBox="1"/>
          <p:nvPr/>
        </p:nvSpPr>
        <p:spPr>
          <a:xfrm>
            <a:off x="487447" y="2525848"/>
            <a:ext cx="1003801" cy="369332"/>
          </a:xfrm>
          <a:prstGeom prst="rect">
            <a:avLst/>
          </a:prstGeom>
          <a:noFill/>
        </p:spPr>
        <p:txBody>
          <a:bodyPr wrap="none" rtlCol="0">
            <a:spAutoFit/>
          </a:bodyPr>
          <a:lstStyle/>
          <a:p>
            <a:r>
              <a:rPr lang="en-US" altLang="zh-CN" dirty="0" err="1">
                <a:latin typeface="Cambria" panose="02040503050406030204" pitchFamily="18" charset="0"/>
                <a:ea typeface="Cambria" panose="02040503050406030204" pitchFamily="18" charset="0"/>
              </a:rPr>
              <a:t>lng</a:t>
            </a:r>
            <a:r>
              <a:rPr lang="en-US" altLang="zh-CN" dirty="0">
                <a:latin typeface="Cambria" panose="02040503050406030204" pitchFamily="18" charset="0"/>
                <a:ea typeface="Cambria" panose="02040503050406030204" pitchFamily="18" charset="0"/>
              </a:rPr>
              <a:t> &amp; </a:t>
            </a:r>
            <a:r>
              <a:rPr lang="en-US" altLang="zh-CN" dirty="0" err="1">
                <a:latin typeface="Cambria" panose="02040503050406030204" pitchFamily="18" charset="0"/>
                <a:ea typeface="Cambria" panose="02040503050406030204" pitchFamily="18" charset="0"/>
              </a:rPr>
              <a:t>lat</a:t>
            </a:r>
            <a:endParaRPr lang="zh-CN" altLang="en-US" dirty="0">
              <a:latin typeface="Cambria" panose="02040503050406030204" pitchFamily="18" charset="0"/>
            </a:endParaRPr>
          </a:p>
        </p:txBody>
      </p:sp>
      <p:sp>
        <p:nvSpPr>
          <p:cNvPr id="19" name="文本框 18">
            <a:extLst>
              <a:ext uri="{FF2B5EF4-FFF2-40B4-BE49-F238E27FC236}">
                <a16:creationId xmlns:a16="http://schemas.microsoft.com/office/drawing/2014/main" xmlns="" id="{0F839FC1-6D58-4D7C-97E6-0AD16476057A}"/>
              </a:ext>
            </a:extLst>
          </p:cNvPr>
          <p:cNvSpPr txBox="1"/>
          <p:nvPr/>
        </p:nvSpPr>
        <p:spPr>
          <a:xfrm>
            <a:off x="3516859" y="2570483"/>
            <a:ext cx="1207703" cy="369332"/>
          </a:xfrm>
          <a:prstGeom prst="rect">
            <a:avLst/>
          </a:prstGeom>
          <a:noFill/>
        </p:spPr>
        <p:txBody>
          <a:bodyPr wrap="none" rtlCol="0">
            <a:spAutoFit/>
          </a:bodyPr>
          <a:lstStyle/>
          <a:p>
            <a:r>
              <a:rPr lang="en-US" altLang="zh-CN" dirty="0" err="1">
                <a:latin typeface="Cambria" panose="02040503050406030204" pitchFamily="18" charset="0"/>
                <a:ea typeface="Cambria" panose="02040503050406030204" pitchFamily="18" charset="0"/>
              </a:rPr>
              <a:t>svid</a:t>
            </a:r>
            <a:r>
              <a:rPr lang="en-US" altLang="zh-CN" dirty="0">
                <a:latin typeface="Cambria" panose="02040503050406030204" pitchFamily="18" charset="0"/>
                <a:ea typeface="Cambria" panose="02040503050406030204" pitchFamily="18" charset="0"/>
              </a:rPr>
              <a:t>/</a:t>
            </a:r>
            <a:r>
              <a:rPr lang="en-US" altLang="zh-CN" dirty="0" err="1">
                <a:latin typeface="Cambria" panose="02040503050406030204" pitchFamily="18" charset="0"/>
                <a:ea typeface="Cambria" panose="02040503050406030204" pitchFamily="18" charset="0"/>
              </a:rPr>
              <a:t>pano</a:t>
            </a:r>
            <a:endParaRPr lang="zh-CN" altLang="en-US" dirty="0">
              <a:latin typeface="Cambria" panose="02040503050406030204" pitchFamily="18" charset="0"/>
            </a:endParaRPr>
          </a:p>
        </p:txBody>
      </p:sp>
      <p:sp>
        <p:nvSpPr>
          <p:cNvPr id="20" name="文本框 19">
            <a:extLst>
              <a:ext uri="{FF2B5EF4-FFF2-40B4-BE49-F238E27FC236}">
                <a16:creationId xmlns:a16="http://schemas.microsoft.com/office/drawing/2014/main" xmlns="" id="{665C8D9F-D69B-4A45-A7AE-CE689220C5ED}"/>
              </a:ext>
            </a:extLst>
          </p:cNvPr>
          <p:cNvSpPr txBox="1"/>
          <p:nvPr/>
        </p:nvSpPr>
        <p:spPr>
          <a:xfrm>
            <a:off x="6750173" y="2525848"/>
            <a:ext cx="1983698" cy="369332"/>
          </a:xfrm>
          <a:prstGeom prst="rect">
            <a:avLst/>
          </a:prstGeom>
          <a:noFill/>
        </p:spPr>
        <p:txBody>
          <a:bodyPr wrap="square" rtlCol="0">
            <a:spAutoFit/>
          </a:bodyPr>
          <a:lstStyle/>
          <a:p>
            <a:pPr algn="ctr"/>
            <a:r>
              <a:rPr lang="en-US" altLang="zh-CN" dirty="0">
                <a:latin typeface="Cambria" panose="02040503050406030204" pitchFamily="18" charset="0"/>
                <a:ea typeface="Cambria" panose="02040503050406030204" pitchFamily="18" charset="0"/>
              </a:rPr>
              <a:t>street view image</a:t>
            </a:r>
            <a:endParaRPr lang="zh-CN" altLang="en-US" dirty="0">
              <a:latin typeface="Cambria" panose="02040503050406030204" pitchFamily="18" charset="0"/>
            </a:endParaRPr>
          </a:p>
        </p:txBody>
      </p:sp>
      <p:sp>
        <p:nvSpPr>
          <p:cNvPr id="21" name=" 159">
            <a:extLst>
              <a:ext uri="{FF2B5EF4-FFF2-40B4-BE49-F238E27FC236}">
                <a16:creationId xmlns:a16="http://schemas.microsoft.com/office/drawing/2014/main" xmlns="" id="{F1E7E5AF-B531-42B0-9704-7BC7755E6F94}"/>
              </a:ext>
            </a:extLst>
          </p:cNvPr>
          <p:cNvSpPr/>
          <p:nvPr/>
        </p:nvSpPr>
        <p:spPr>
          <a:xfrm>
            <a:off x="2090381" y="1815974"/>
            <a:ext cx="841630" cy="173966"/>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 159">
            <a:extLst>
              <a:ext uri="{FF2B5EF4-FFF2-40B4-BE49-F238E27FC236}">
                <a16:creationId xmlns:a16="http://schemas.microsoft.com/office/drawing/2014/main" xmlns="" id="{AD32CE6D-4DF9-44EF-84EE-1EA4D5F96F9A}"/>
              </a:ext>
            </a:extLst>
          </p:cNvPr>
          <p:cNvSpPr/>
          <p:nvPr/>
        </p:nvSpPr>
        <p:spPr>
          <a:xfrm>
            <a:off x="5305963" y="1803355"/>
            <a:ext cx="841630" cy="173966"/>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矩形 17">
            <a:extLst>
              <a:ext uri="{FF2B5EF4-FFF2-40B4-BE49-F238E27FC236}">
                <a16:creationId xmlns:a16="http://schemas.microsoft.com/office/drawing/2014/main" xmlns="" id="{75A05DAA-B67D-4340-9C0E-368B24612B08}"/>
              </a:ext>
            </a:extLst>
          </p:cNvPr>
          <p:cNvSpPr/>
          <p:nvPr/>
        </p:nvSpPr>
        <p:spPr>
          <a:xfrm>
            <a:off x="5004893" y="3141097"/>
            <a:ext cx="1546032" cy="1292662"/>
          </a:xfrm>
          <a:prstGeom prst="rect">
            <a:avLst/>
          </a:prstGeom>
          <a:solidFill>
            <a:schemeClr val="accent6">
              <a:lumMod val="40000"/>
              <a:lumOff val="60000"/>
            </a:schemeClr>
          </a:solidFill>
          <a:effectLst>
            <a:outerShdw blurRad="50800" dist="38100" dir="2700000" algn="tl" rotWithShape="0">
              <a:prstClr val="black">
                <a:alpha val="40000"/>
              </a:prstClr>
            </a:outerShdw>
          </a:effectLst>
        </p:spPr>
        <p:txBody>
          <a:bodyPr wrap="square">
            <a:spAutoFit/>
          </a:bodyPr>
          <a:lstStyle/>
          <a:p>
            <a:pPr>
              <a:lnSpc>
                <a:spcPct val="130000"/>
              </a:lnSpc>
            </a:pPr>
            <a:r>
              <a:rPr lang="zh-CN" altLang="en-US" sz="1200" dirty="0">
                <a:latin typeface="Cambria" panose="02040503050406030204" pitchFamily="18" charset="0"/>
              </a:rPr>
              <a:t>http://map.qq.com/#pano=</a:t>
            </a:r>
            <a:r>
              <a:rPr lang="zh-CN" altLang="zh-CN" sz="1200" dirty="0">
                <a:solidFill>
                  <a:srgbClr val="C00000"/>
                </a:solidFill>
                <a:latin typeface="Cambria" panose="02040503050406030204" pitchFamily="18" charset="0"/>
              </a:rPr>
              <a:t>10061050120710142025800</a:t>
            </a:r>
            <a:r>
              <a:rPr lang="zh-CN" altLang="en-US" sz="1200" dirty="0">
                <a:latin typeface="Cambria" panose="02040503050406030204" pitchFamily="18" charset="0"/>
              </a:rPr>
              <a:t>&amp;heading=</a:t>
            </a:r>
            <a:r>
              <a:rPr lang="en-US" altLang="zh-CN" sz="1200" dirty="0">
                <a:latin typeface="Cambria" panose="02040503050406030204" pitchFamily="18" charset="0"/>
              </a:rPr>
              <a:t>0</a:t>
            </a:r>
            <a:r>
              <a:rPr lang="zh-CN" altLang="en-US" sz="1200" dirty="0">
                <a:latin typeface="Cambria" panose="02040503050406030204" pitchFamily="18" charset="0"/>
              </a:rPr>
              <a:t>&amp;pitch=0&amp;zoom=1</a:t>
            </a:r>
          </a:p>
        </p:txBody>
      </p:sp>
      <p:sp>
        <p:nvSpPr>
          <p:cNvPr id="23" name="矩形 22">
            <a:extLst>
              <a:ext uri="{FF2B5EF4-FFF2-40B4-BE49-F238E27FC236}">
                <a16:creationId xmlns:a16="http://schemas.microsoft.com/office/drawing/2014/main" xmlns="" id="{A5E878FF-1852-4704-8F13-DC7D58E397F5}"/>
              </a:ext>
            </a:extLst>
          </p:cNvPr>
          <p:cNvSpPr/>
          <p:nvPr/>
        </p:nvSpPr>
        <p:spPr>
          <a:xfrm>
            <a:off x="559689" y="4064611"/>
            <a:ext cx="894378" cy="461665"/>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a:spAutoFit/>
          </a:bodyPr>
          <a:lstStyle/>
          <a:p>
            <a:r>
              <a:rPr lang="zh-CN" altLang="en-US" sz="1200" i="1" dirty="0">
                <a:latin typeface="Cambria" panose="02040503050406030204" pitchFamily="18" charset="0"/>
              </a:rPr>
              <a:t>lng=</a:t>
            </a:r>
            <a:r>
              <a:rPr lang="zh-CN" altLang="en-US" sz="1200" i="1" dirty="0">
                <a:solidFill>
                  <a:srgbClr val="C00000"/>
                </a:solidFill>
                <a:latin typeface="Cambria" panose="02040503050406030204" pitchFamily="18" charset="0"/>
              </a:rPr>
              <a:t>113.3</a:t>
            </a:r>
            <a:r>
              <a:rPr lang="en-US" altLang="zh-CN" sz="1200" i="1" dirty="0">
                <a:solidFill>
                  <a:schemeClr val="bg1">
                    <a:lumMod val="50000"/>
                  </a:schemeClr>
                </a:solidFill>
                <a:latin typeface="Cambria" panose="02040503050406030204" pitchFamily="18" charset="0"/>
              </a:rPr>
              <a:t> </a:t>
            </a:r>
          </a:p>
          <a:p>
            <a:r>
              <a:rPr lang="en-US" altLang="zh-CN" sz="1200" i="1" dirty="0" err="1">
                <a:latin typeface="Cambria" panose="02040503050406030204" pitchFamily="18" charset="0"/>
              </a:rPr>
              <a:t>lat</a:t>
            </a:r>
            <a:r>
              <a:rPr lang="en-US" altLang="zh-CN" sz="1200" i="1" dirty="0">
                <a:latin typeface="Cambria" panose="02040503050406030204" pitchFamily="18" charset="0"/>
              </a:rPr>
              <a:t> = </a:t>
            </a:r>
            <a:r>
              <a:rPr lang="zh-CN" altLang="en-US" sz="1200" i="1" dirty="0">
                <a:solidFill>
                  <a:srgbClr val="C00000"/>
                </a:solidFill>
                <a:latin typeface="Cambria" panose="02040503050406030204" pitchFamily="18" charset="0"/>
              </a:rPr>
              <a:t>23.10</a:t>
            </a:r>
            <a:endParaRPr lang="zh-CN" altLang="en-US" sz="1200" dirty="0">
              <a:solidFill>
                <a:srgbClr val="C00000"/>
              </a:solidFill>
            </a:endParaRPr>
          </a:p>
        </p:txBody>
      </p:sp>
      <p:sp>
        <p:nvSpPr>
          <p:cNvPr id="26" name=" 159">
            <a:extLst>
              <a:ext uri="{FF2B5EF4-FFF2-40B4-BE49-F238E27FC236}">
                <a16:creationId xmlns:a16="http://schemas.microsoft.com/office/drawing/2014/main" xmlns="" id="{99A3D6E1-2FE0-4B0C-B506-CC97BEC207EF}"/>
              </a:ext>
            </a:extLst>
          </p:cNvPr>
          <p:cNvSpPr/>
          <p:nvPr/>
        </p:nvSpPr>
        <p:spPr>
          <a:xfrm>
            <a:off x="1551290" y="4224974"/>
            <a:ext cx="841630" cy="173966"/>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 159">
            <a:extLst>
              <a:ext uri="{FF2B5EF4-FFF2-40B4-BE49-F238E27FC236}">
                <a16:creationId xmlns:a16="http://schemas.microsoft.com/office/drawing/2014/main" xmlns="" id="{3FE21326-A795-43AB-AEF1-C1CE8E62A838}"/>
              </a:ext>
            </a:extLst>
          </p:cNvPr>
          <p:cNvSpPr/>
          <p:nvPr/>
        </p:nvSpPr>
        <p:spPr>
          <a:xfrm>
            <a:off x="4413488" y="4608183"/>
            <a:ext cx="617820" cy="173966"/>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8" name=" 159">
            <a:extLst>
              <a:ext uri="{FF2B5EF4-FFF2-40B4-BE49-F238E27FC236}">
                <a16:creationId xmlns:a16="http://schemas.microsoft.com/office/drawing/2014/main" xmlns="" id="{9413E395-2DB1-446E-962B-7AFE80345085}"/>
              </a:ext>
            </a:extLst>
          </p:cNvPr>
          <p:cNvSpPr/>
          <p:nvPr/>
        </p:nvSpPr>
        <p:spPr>
          <a:xfrm rot="16200000">
            <a:off x="1631068" y="4686526"/>
            <a:ext cx="614063" cy="128406"/>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4" name="文本框 23">
            <a:extLst>
              <a:ext uri="{FF2B5EF4-FFF2-40B4-BE49-F238E27FC236}">
                <a16:creationId xmlns:a16="http://schemas.microsoft.com/office/drawing/2014/main" xmlns="" id="{7FB5764A-6A37-4250-818A-ED73717E3DB3}"/>
              </a:ext>
            </a:extLst>
          </p:cNvPr>
          <p:cNvSpPr txBox="1"/>
          <p:nvPr/>
        </p:nvSpPr>
        <p:spPr>
          <a:xfrm>
            <a:off x="876687" y="149590"/>
            <a:ext cx="279275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街景图片获取</a:t>
            </a:r>
          </a:p>
        </p:txBody>
      </p:sp>
      <p:sp>
        <p:nvSpPr>
          <p:cNvPr id="3" name="矩形 2"/>
          <p:cNvSpPr/>
          <p:nvPr/>
        </p:nvSpPr>
        <p:spPr>
          <a:xfrm>
            <a:off x="5004893" y="4991043"/>
            <a:ext cx="1546032" cy="1015663"/>
          </a:xfrm>
          <a:prstGeom prst="rect">
            <a:avLst/>
          </a:prstGeom>
          <a:solidFill>
            <a:schemeClr val="accent6">
              <a:lumMod val="40000"/>
              <a:lumOff val="60000"/>
            </a:schemeClr>
          </a:solidFill>
          <a:effectLst>
            <a:outerShdw blurRad="50800" dist="38100" dir="2700000" algn="tl" rotWithShape="0">
              <a:prstClr val="black">
                <a:alpha val="40000"/>
              </a:prstClr>
            </a:outerShdw>
          </a:effectLst>
        </p:spPr>
        <p:txBody>
          <a:bodyPr wrap="square">
            <a:spAutoFit/>
          </a:bodyPr>
          <a:lstStyle/>
          <a:p>
            <a:r>
              <a:rPr lang="zh-CN" altLang="en-US" sz="1200" dirty="0">
                <a:latin typeface="Cambria" panose="02040503050406030204" pitchFamily="18" charset="0"/>
              </a:rPr>
              <a:t>https://sv6.map.qq.com</a:t>
            </a:r>
            <a:r>
              <a:rPr lang="zh-CN" altLang="en-US" sz="1200" dirty="0" smtClean="0">
                <a:latin typeface="Cambria" panose="02040503050406030204" pitchFamily="18" charset="0"/>
              </a:rPr>
              <a:t>/</a:t>
            </a:r>
            <a:r>
              <a:rPr lang="en-US" altLang="zh-CN" sz="1200" dirty="0" err="1" smtClean="0">
                <a:latin typeface="Cambria" panose="02040503050406030204" pitchFamily="18" charset="0"/>
              </a:rPr>
              <a:t>mmthumb</a:t>
            </a:r>
            <a:r>
              <a:rPr lang="zh-CN" altLang="en-US" sz="1200" dirty="0" smtClean="0">
                <a:latin typeface="Cambria" panose="02040503050406030204" pitchFamily="18" charset="0"/>
              </a:rPr>
              <a:t>?</a:t>
            </a:r>
            <a:r>
              <a:rPr lang="zh-CN" altLang="en-US" sz="1200" dirty="0">
                <a:latin typeface="Cambria" panose="02040503050406030204" pitchFamily="18" charset="0"/>
              </a:rPr>
              <a:t>svid=</a:t>
            </a:r>
            <a:r>
              <a:rPr lang="zh-CN" altLang="zh-CN" sz="1200" dirty="0">
                <a:solidFill>
                  <a:srgbClr val="C00000"/>
                </a:solidFill>
                <a:latin typeface="Cambria" panose="02040503050406030204" pitchFamily="18" charset="0"/>
              </a:rPr>
              <a:t>10061050120710142025800</a:t>
            </a:r>
            <a:r>
              <a:rPr lang="zh-CN" altLang="en-US" sz="1200" dirty="0">
                <a:latin typeface="Cambria" panose="02040503050406030204" pitchFamily="18" charset="0"/>
              </a:rPr>
              <a:t>&amp;from=web</a:t>
            </a:r>
          </a:p>
        </p:txBody>
      </p:sp>
      <p:sp>
        <p:nvSpPr>
          <p:cNvPr id="12" name="文本框 11"/>
          <p:cNvSpPr txBox="1"/>
          <p:nvPr/>
        </p:nvSpPr>
        <p:spPr>
          <a:xfrm>
            <a:off x="7182970" y="5792225"/>
            <a:ext cx="1566290" cy="276999"/>
          </a:xfrm>
          <a:prstGeom prst="rect">
            <a:avLst/>
          </a:prstGeom>
          <a:noFill/>
        </p:spPr>
        <p:txBody>
          <a:bodyPr wrap="square" rtlCol="0">
            <a:spAutoFit/>
          </a:bodyPr>
          <a:lstStyle/>
          <a:p>
            <a:r>
              <a:rPr lang="en-US" altLang="zh-CN" sz="1200" dirty="0">
                <a:latin typeface="Cambria" panose="02040503050406030204" pitchFamily="18" charset="0"/>
                <a:ea typeface="Cambria" panose="02040503050406030204" pitchFamily="18" charset="0"/>
              </a:rPr>
              <a:t>panoramic view</a:t>
            </a:r>
            <a:endParaRPr lang="zh-CN" altLang="en-US" sz="1200" dirty="0">
              <a:latin typeface="Cambria" panose="02040503050406030204" pitchFamily="18" charset="0"/>
            </a:endParaRPr>
          </a:p>
        </p:txBody>
      </p:sp>
      <p:sp>
        <p:nvSpPr>
          <p:cNvPr id="29" name="文本框 28"/>
          <p:cNvSpPr txBox="1"/>
          <p:nvPr/>
        </p:nvSpPr>
        <p:spPr>
          <a:xfrm>
            <a:off x="6887110" y="4418167"/>
            <a:ext cx="1991674" cy="276999"/>
          </a:xfrm>
          <a:prstGeom prst="rect">
            <a:avLst/>
          </a:prstGeom>
          <a:noFill/>
        </p:spPr>
        <p:txBody>
          <a:bodyPr wrap="square" rtlCol="0">
            <a:spAutoFit/>
          </a:bodyPr>
          <a:lstStyle/>
          <a:p>
            <a:r>
              <a:rPr lang="en-US" altLang="zh-CN" sz="1200" dirty="0">
                <a:latin typeface="Cambria" panose="02040503050406030204" pitchFamily="18" charset="0"/>
                <a:ea typeface="Cambria" panose="02040503050406030204" pitchFamily="18" charset="0"/>
              </a:rPr>
              <a:t>panoramic interaction view</a:t>
            </a:r>
            <a:endParaRPr lang="zh-CN" altLang="en-US" sz="1200" dirty="0">
              <a:latin typeface="Cambria" panose="02040503050406030204" pitchFamily="18" charset="0"/>
            </a:endParaRPr>
          </a:p>
        </p:txBody>
      </p:sp>
      <p:pic>
        <p:nvPicPr>
          <p:cNvPr id="14" name="图片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81764" y="3108639"/>
            <a:ext cx="2309785" cy="1348351"/>
          </a:xfrm>
          <a:prstGeom prst="rect">
            <a:avLst/>
          </a:prstGeom>
        </p:spPr>
      </p:pic>
      <p:pic>
        <p:nvPicPr>
          <p:cNvPr id="25" name="图片 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81765" y="5018738"/>
            <a:ext cx="2434934" cy="811645"/>
          </a:xfrm>
          <a:prstGeom prst="rect">
            <a:avLst/>
          </a:prstGeom>
        </p:spPr>
      </p:pic>
      <p:sp>
        <p:nvSpPr>
          <p:cNvPr id="30" name="矩形 29"/>
          <p:cNvSpPr/>
          <p:nvPr/>
        </p:nvSpPr>
        <p:spPr>
          <a:xfrm>
            <a:off x="207273" y="903011"/>
            <a:ext cx="2420856" cy="532453"/>
          </a:xfrm>
          <a:prstGeom prst="rect">
            <a:avLst/>
          </a:prstGeom>
        </p:spPr>
        <p:txBody>
          <a:bodyPr wrap="none">
            <a:spAutoFit/>
          </a:bodyPr>
          <a:lstStyle/>
          <a:p>
            <a:pPr>
              <a:lnSpc>
                <a:spcPct val="130000"/>
              </a:lnSpc>
            </a:pPr>
            <a:r>
              <a:rPr lang="en-US" altLang="zh-CN" sz="2200" b="1" dirty="0">
                <a:latin typeface="Cambria" panose="02040503050406030204" pitchFamily="18" charset="0"/>
                <a:ea typeface="微软雅黑" panose="020B0503020204020204" pitchFamily="34" charset="-122"/>
              </a:rPr>
              <a:t>2.1. </a:t>
            </a:r>
            <a:r>
              <a:rPr lang="zh-CN" altLang="en-US" sz="2200" b="1" dirty="0">
                <a:latin typeface="Cambria" panose="02040503050406030204" pitchFamily="18" charset="0"/>
                <a:ea typeface="微软雅黑" panose="020B0503020204020204" pitchFamily="34" charset="-122"/>
              </a:rPr>
              <a:t>获取街景点</a:t>
            </a:r>
            <a:r>
              <a:rPr lang="en-US" altLang="zh-CN" sz="2200" b="1" dirty="0">
                <a:latin typeface="Cambria" panose="02040503050406030204" pitchFamily="18" charset="0"/>
                <a:ea typeface="微软雅黑" panose="020B0503020204020204" pitchFamily="34" charset="-122"/>
              </a:rPr>
              <a:t>ID</a:t>
            </a:r>
            <a:endParaRPr lang="en-US" altLang="zh-CN" sz="2200" b="1" dirty="0">
              <a:latin typeface="Cambria" panose="02040503050406030204" pitchFamily="18" charset="0"/>
              <a:ea typeface="Cambria" panose="02040503050406030204" pitchFamily="18" charset="0"/>
            </a:endParaRPr>
          </a:p>
        </p:txBody>
      </p:sp>
      <p:grpSp>
        <p:nvGrpSpPr>
          <p:cNvPr id="31" name="组合 30"/>
          <p:cNvGrpSpPr/>
          <p:nvPr/>
        </p:nvGrpSpPr>
        <p:grpSpPr>
          <a:xfrm>
            <a:off x="16181" y="990600"/>
            <a:ext cx="191092" cy="356926"/>
            <a:chOff x="16181" y="988683"/>
            <a:chExt cx="141265" cy="387418"/>
          </a:xfrm>
        </p:grpSpPr>
        <p:sp>
          <p:nvSpPr>
            <p:cNvPr id="32" name="矩形 31"/>
            <p:cNvSpPr/>
            <p:nvPr/>
          </p:nvSpPr>
          <p:spPr>
            <a:xfrm>
              <a:off x="63954" y="988683"/>
              <a:ext cx="45719" cy="387418"/>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矩形 32"/>
            <p:cNvSpPr/>
            <p:nvPr/>
          </p:nvSpPr>
          <p:spPr>
            <a:xfrm>
              <a:off x="16181" y="988683"/>
              <a:ext cx="45719" cy="387418"/>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矩形 33"/>
            <p:cNvSpPr/>
            <p:nvPr/>
          </p:nvSpPr>
          <p:spPr>
            <a:xfrm>
              <a:off x="111727" y="988683"/>
              <a:ext cx="45719" cy="387418"/>
            </a:xfrm>
            <a:prstGeom prst="rect">
              <a:avLst/>
            </a:prstGeom>
            <a:solidFill>
              <a:srgbClr val="034724"/>
            </a:solidFill>
            <a:ln>
              <a:solidFill>
                <a:srgbClr val="0347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269940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4354</TotalTime>
  <Words>2468</Words>
  <Application>Microsoft Office PowerPoint</Application>
  <PresentationFormat>全屏显示(4:3)</PresentationFormat>
  <Paragraphs>312</Paragraphs>
  <Slides>37</Slides>
  <Notes>14</Notes>
  <HiddenSlides>1</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52" baseType="lpstr">
      <vt:lpstr>等线</vt:lpstr>
      <vt:lpstr>等线 Light</vt:lpstr>
      <vt:lpstr>华文楷体</vt:lpstr>
      <vt:lpstr>宋体</vt:lpstr>
      <vt:lpstr>微软雅黑</vt:lpstr>
      <vt:lpstr>微软雅黑 Light</vt:lpstr>
      <vt:lpstr>Arial</vt:lpstr>
      <vt:lpstr>Calibri</vt:lpstr>
      <vt:lpstr>Calibri Light</vt:lpstr>
      <vt:lpstr>Cambria</vt:lpstr>
      <vt:lpstr>Cambria Math</vt:lpstr>
      <vt:lpstr>Times New Roman</vt:lpstr>
      <vt:lpstr>Wingdings</vt:lpstr>
      <vt:lpstr>Office 主题​​</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Penghua</dc:creator>
  <cp:lastModifiedBy>刘 鹏华</cp:lastModifiedBy>
  <cp:revision>83</cp:revision>
  <dcterms:created xsi:type="dcterms:W3CDTF">2018-06-21T03:25:44Z</dcterms:created>
  <dcterms:modified xsi:type="dcterms:W3CDTF">2018-10-22T14:33:12Z</dcterms:modified>
</cp:coreProperties>
</file>